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3" r:id="rId1"/>
  </p:sldMasterIdLst>
  <p:notesMasterIdLst>
    <p:notesMasterId r:id="rId128"/>
  </p:notesMasterIdLst>
  <p:handoutMasterIdLst>
    <p:handoutMasterId r:id="rId129"/>
  </p:handoutMasterIdLst>
  <p:sldIdLst>
    <p:sldId id="454" r:id="rId2"/>
    <p:sldId id="456" r:id="rId3"/>
    <p:sldId id="470" r:id="rId4"/>
    <p:sldId id="467" r:id="rId5"/>
    <p:sldId id="469" r:id="rId6"/>
    <p:sldId id="333" r:id="rId7"/>
    <p:sldId id="334" r:id="rId8"/>
    <p:sldId id="335" r:id="rId9"/>
    <p:sldId id="336" r:id="rId10"/>
    <p:sldId id="337" r:id="rId11"/>
    <p:sldId id="338" r:id="rId12"/>
    <p:sldId id="339" r:id="rId13"/>
    <p:sldId id="340" r:id="rId14"/>
    <p:sldId id="341" r:id="rId15"/>
    <p:sldId id="342" r:id="rId16"/>
    <p:sldId id="343" r:id="rId17"/>
    <p:sldId id="344" r:id="rId18"/>
    <p:sldId id="345" r:id="rId19"/>
    <p:sldId id="346" r:id="rId20"/>
    <p:sldId id="347" r:id="rId21"/>
    <p:sldId id="348" r:id="rId22"/>
    <p:sldId id="349" r:id="rId23"/>
    <p:sldId id="350" r:id="rId24"/>
    <p:sldId id="351" r:id="rId25"/>
    <p:sldId id="352" r:id="rId26"/>
    <p:sldId id="353" r:id="rId27"/>
    <p:sldId id="354" r:id="rId28"/>
    <p:sldId id="355" r:id="rId29"/>
    <p:sldId id="356" r:id="rId30"/>
    <p:sldId id="357" r:id="rId31"/>
    <p:sldId id="358" r:id="rId32"/>
    <p:sldId id="359" r:id="rId33"/>
    <p:sldId id="360" r:id="rId34"/>
    <p:sldId id="361" r:id="rId35"/>
    <p:sldId id="362" r:id="rId36"/>
    <p:sldId id="363" r:id="rId37"/>
    <p:sldId id="364" r:id="rId38"/>
    <p:sldId id="365" r:id="rId39"/>
    <p:sldId id="366" r:id="rId40"/>
    <p:sldId id="367" r:id="rId41"/>
    <p:sldId id="368" r:id="rId42"/>
    <p:sldId id="369" r:id="rId43"/>
    <p:sldId id="370" r:id="rId44"/>
    <p:sldId id="371" r:id="rId45"/>
    <p:sldId id="372" r:id="rId46"/>
    <p:sldId id="373" r:id="rId47"/>
    <p:sldId id="374" r:id="rId48"/>
    <p:sldId id="375" r:id="rId49"/>
    <p:sldId id="376" r:id="rId50"/>
    <p:sldId id="377" r:id="rId51"/>
    <p:sldId id="378" r:id="rId52"/>
    <p:sldId id="379" r:id="rId53"/>
    <p:sldId id="380" r:id="rId54"/>
    <p:sldId id="381" r:id="rId55"/>
    <p:sldId id="382" r:id="rId56"/>
    <p:sldId id="383" r:id="rId57"/>
    <p:sldId id="384" r:id="rId58"/>
    <p:sldId id="385" r:id="rId59"/>
    <p:sldId id="386" r:id="rId60"/>
    <p:sldId id="387" r:id="rId61"/>
    <p:sldId id="388" r:id="rId62"/>
    <p:sldId id="389" r:id="rId63"/>
    <p:sldId id="390" r:id="rId64"/>
    <p:sldId id="391" r:id="rId65"/>
    <p:sldId id="392" r:id="rId66"/>
    <p:sldId id="393" r:id="rId67"/>
    <p:sldId id="394" r:id="rId68"/>
    <p:sldId id="395" r:id="rId69"/>
    <p:sldId id="396" r:id="rId70"/>
    <p:sldId id="397" r:id="rId71"/>
    <p:sldId id="398" r:id="rId72"/>
    <p:sldId id="399" r:id="rId73"/>
    <p:sldId id="400" r:id="rId74"/>
    <p:sldId id="401" r:id="rId75"/>
    <p:sldId id="402" r:id="rId76"/>
    <p:sldId id="403" r:id="rId77"/>
    <p:sldId id="404" r:id="rId78"/>
    <p:sldId id="405" r:id="rId79"/>
    <p:sldId id="406" r:id="rId80"/>
    <p:sldId id="407" r:id="rId81"/>
    <p:sldId id="408" r:id="rId82"/>
    <p:sldId id="409" r:id="rId83"/>
    <p:sldId id="410" r:id="rId84"/>
    <p:sldId id="411" r:id="rId85"/>
    <p:sldId id="412" r:id="rId86"/>
    <p:sldId id="413" r:id="rId87"/>
    <p:sldId id="414" r:id="rId88"/>
    <p:sldId id="415" r:id="rId89"/>
    <p:sldId id="416" r:id="rId90"/>
    <p:sldId id="417" r:id="rId91"/>
    <p:sldId id="418" r:id="rId92"/>
    <p:sldId id="419" r:id="rId93"/>
    <p:sldId id="420" r:id="rId94"/>
    <p:sldId id="421" r:id="rId95"/>
    <p:sldId id="422" r:id="rId96"/>
    <p:sldId id="423" r:id="rId97"/>
    <p:sldId id="424" r:id="rId98"/>
    <p:sldId id="425" r:id="rId99"/>
    <p:sldId id="426" r:id="rId100"/>
    <p:sldId id="427" r:id="rId101"/>
    <p:sldId id="428" r:id="rId102"/>
    <p:sldId id="429" r:id="rId103"/>
    <p:sldId id="430" r:id="rId104"/>
    <p:sldId id="431" r:id="rId105"/>
    <p:sldId id="432" r:id="rId106"/>
    <p:sldId id="433" r:id="rId107"/>
    <p:sldId id="434" r:id="rId108"/>
    <p:sldId id="435" r:id="rId109"/>
    <p:sldId id="436" r:id="rId110"/>
    <p:sldId id="437" r:id="rId111"/>
    <p:sldId id="438" r:id="rId112"/>
    <p:sldId id="439" r:id="rId113"/>
    <p:sldId id="440" r:id="rId114"/>
    <p:sldId id="441" r:id="rId115"/>
    <p:sldId id="442" r:id="rId116"/>
    <p:sldId id="443" r:id="rId117"/>
    <p:sldId id="444" r:id="rId118"/>
    <p:sldId id="445" r:id="rId119"/>
    <p:sldId id="446" r:id="rId120"/>
    <p:sldId id="447" r:id="rId121"/>
    <p:sldId id="448" r:id="rId122"/>
    <p:sldId id="449" r:id="rId123"/>
    <p:sldId id="450" r:id="rId124"/>
    <p:sldId id="451" r:id="rId125"/>
    <p:sldId id="452" r:id="rId126"/>
    <p:sldId id="453" r:id="rId127"/>
  </p:sldIdLst>
  <p:sldSz cx="12192000" cy="6858000"/>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4" autoAdjust="0"/>
    <p:restoredTop sz="94660"/>
  </p:normalViewPr>
  <p:slideViewPr>
    <p:cSldViewPr snapToGrid="0">
      <p:cViewPr varScale="1">
        <p:scale>
          <a:sx n="58" d="100"/>
          <a:sy n="58" d="100"/>
        </p:scale>
        <p:origin x="676" y="40"/>
      </p:cViewPr>
      <p:guideLst/>
    </p:cSldViewPr>
  </p:slideViewPr>
  <p:notesTextViewPr>
    <p:cViewPr>
      <p:scale>
        <a:sx n="1" d="1"/>
        <a:sy n="1" d="1"/>
      </p:scale>
      <p:origin x="0" y="0"/>
    </p:cViewPr>
  </p:notesTextViewPr>
  <p:sorterViewPr>
    <p:cViewPr>
      <p:scale>
        <a:sx n="100" d="100"/>
        <a:sy n="100" d="100"/>
      </p:scale>
      <p:origin x="0" y="-22864"/>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tableStyles" Target="tableStyle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notesMaster" Target="notesMasters/notesMaster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slide" Target="slides/slide117.xml"/><Relationship Id="rId126" Type="http://schemas.openxmlformats.org/officeDocument/2006/relationships/slide" Target="slides/slide125.xml"/><Relationship Id="rId134" Type="http://schemas.microsoft.com/office/2016/11/relationships/changesInfo" Target="changesInfos/changesInfo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vid Belanger" userId="1196c6d2e2e9fdee" providerId="LiveId" clId="{99A33459-E856-410C-AB3C-359C706DD94A}"/>
    <pc:docChg chg="custSel addSld delSld modSld sldOrd">
      <pc:chgData name="David Belanger" userId="1196c6d2e2e9fdee" providerId="LiveId" clId="{99A33459-E856-410C-AB3C-359C706DD94A}" dt="2019-03-13T14:24:34.766" v="574" actId="2696"/>
      <pc:docMkLst>
        <pc:docMk/>
      </pc:docMkLst>
      <pc:sldChg chg="modSp">
        <pc:chgData name="David Belanger" userId="1196c6d2e2e9fdee" providerId="LiveId" clId="{99A33459-E856-410C-AB3C-359C706DD94A}" dt="2019-03-09T20:07:14.571" v="21" actId="20577"/>
        <pc:sldMkLst>
          <pc:docMk/>
          <pc:sldMk cId="3759251655" sldId="456"/>
        </pc:sldMkLst>
        <pc:spChg chg="mod">
          <ac:chgData name="David Belanger" userId="1196c6d2e2e9fdee" providerId="LiveId" clId="{99A33459-E856-410C-AB3C-359C706DD94A}" dt="2019-03-09T20:07:14.571" v="21" actId="20577"/>
          <ac:spMkLst>
            <pc:docMk/>
            <pc:sldMk cId="3759251655" sldId="456"/>
            <ac:spMk id="3" creationId="{00000000-0000-0000-0000-000000000000}"/>
          </ac:spMkLst>
        </pc:spChg>
      </pc:sldChg>
      <pc:sldChg chg="ord">
        <pc:chgData name="David Belanger" userId="1196c6d2e2e9fdee" providerId="LiveId" clId="{99A33459-E856-410C-AB3C-359C706DD94A}" dt="2019-03-13T14:24:28.609" v="573"/>
        <pc:sldMkLst>
          <pc:docMk/>
          <pc:sldMk cId="1309793387" sldId="467"/>
        </pc:sldMkLst>
      </pc:sldChg>
      <pc:sldChg chg="del">
        <pc:chgData name="David Belanger" userId="1196c6d2e2e9fdee" providerId="LiveId" clId="{99A33459-E856-410C-AB3C-359C706DD94A}" dt="2019-03-13T14:24:34.766" v="574" actId="2696"/>
        <pc:sldMkLst>
          <pc:docMk/>
          <pc:sldMk cId="427621916" sldId="468"/>
        </pc:sldMkLst>
      </pc:sldChg>
      <pc:sldChg chg="addSp modSp add">
        <pc:chgData name="David Belanger" userId="1196c6d2e2e9fdee" providerId="LiveId" clId="{99A33459-E856-410C-AB3C-359C706DD94A}" dt="2019-03-09T20:06:37.534" v="7" actId="1076"/>
        <pc:sldMkLst>
          <pc:docMk/>
          <pc:sldMk cId="2498021559" sldId="469"/>
        </pc:sldMkLst>
        <pc:picChg chg="add mod">
          <ac:chgData name="David Belanger" userId="1196c6d2e2e9fdee" providerId="LiveId" clId="{99A33459-E856-410C-AB3C-359C706DD94A}" dt="2019-03-09T20:06:37.534" v="7" actId="1076"/>
          <ac:picMkLst>
            <pc:docMk/>
            <pc:sldMk cId="2498021559" sldId="469"/>
            <ac:picMk id="5" creationId="{3EFB00FC-C269-45CA-910D-FDC0B0C07B93}"/>
          </ac:picMkLst>
        </pc:picChg>
      </pc:sldChg>
      <pc:sldChg chg="modSp add">
        <pc:chgData name="David Belanger" userId="1196c6d2e2e9fdee" providerId="LiveId" clId="{99A33459-E856-410C-AB3C-359C706DD94A}" dt="2019-03-09T20:26:59.241" v="572" actId="20577"/>
        <pc:sldMkLst>
          <pc:docMk/>
          <pc:sldMk cId="2932700542" sldId="470"/>
        </pc:sldMkLst>
        <pc:spChg chg="mod">
          <ac:chgData name="David Belanger" userId="1196c6d2e2e9fdee" providerId="LiveId" clId="{99A33459-E856-410C-AB3C-359C706DD94A}" dt="2019-03-09T20:20:09.604" v="62" actId="20577"/>
          <ac:spMkLst>
            <pc:docMk/>
            <pc:sldMk cId="2932700542" sldId="470"/>
            <ac:spMk id="2" creationId="{1DE78C14-85F8-494D-B776-B42BB297FE69}"/>
          </ac:spMkLst>
        </pc:spChg>
        <pc:spChg chg="mod">
          <ac:chgData name="David Belanger" userId="1196c6d2e2e9fdee" providerId="LiveId" clId="{99A33459-E856-410C-AB3C-359C706DD94A}" dt="2019-03-09T20:26:59.241" v="572" actId="20577"/>
          <ac:spMkLst>
            <pc:docMk/>
            <pc:sldMk cId="2932700542" sldId="470"/>
            <ac:spMk id="3" creationId="{4751852B-544D-42FE-A17A-C22A2875C3FC}"/>
          </ac:spMkLst>
        </pc:spChg>
      </pc:sldChg>
    </pc:docChg>
  </pc:docChgLst>
</pc:chgInfo>
</file>

<file path=ppt/drawings/_rels/vmlDrawing1.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9.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B6D97EE-AA2E-4E49-B082-5697AA88C0B9}"/>
              </a:ext>
            </a:extLst>
          </p:cNvPr>
          <p:cNvSpPr>
            <a:spLocks noGrp="1"/>
          </p:cNvSpPr>
          <p:nvPr>
            <p:ph type="hdr" sz="quarter"/>
          </p:nvPr>
        </p:nvSpPr>
        <p:spPr>
          <a:xfrm>
            <a:off x="0" y="0"/>
            <a:ext cx="3169920" cy="481727"/>
          </a:xfrm>
          <a:prstGeom prst="rect">
            <a:avLst/>
          </a:prstGeom>
        </p:spPr>
        <p:txBody>
          <a:bodyPr vert="horz" lIns="96661" tIns="48331" rIns="96661" bIns="48331" rtlCol="0"/>
          <a:lstStyle>
            <a:lvl1pPr algn="l">
              <a:defRPr sz="1300"/>
            </a:lvl1pPr>
          </a:lstStyle>
          <a:p>
            <a:endParaRPr lang="en-US"/>
          </a:p>
        </p:txBody>
      </p:sp>
      <p:sp>
        <p:nvSpPr>
          <p:cNvPr id="3" name="Date Placeholder 2">
            <a:extLst>
              <a:ext uri="{FF2B5EF4-FFF2-40B4-BE49-F238E27FC236}">
                <a16:creationId xmlns:a16="http://schemas.microsoft.com/office/drawing/2014/main" id="{774D8775-6712-4AC7-887E-941D82120F41}"/>
              </a:ext>
            </a:extLst>
          </p:cNvPr>
          <p:cNvSpPr>
            <a:spLocks noGrp="1"/>
          </p:cNvSpPr>
          <p:nvPr>
            <p:ph type="dt" sz="quarter" idx="1"/>
          </p:nvPr>
        </p:nvSpPr>
        <p:spPr>
          <a:xfrm>
            <a:off x="4143587" y="0"/>
            <a:ext cx="3169920" cy="481727"/>
          </a:xfrm>
          <a:prstGeom prst="rect">
            <a:avLst/>
          </a:prstGeom>
        </p:spPr>
        <p:txBody>
          <a:bodyPr vert="horz" lIns="96661" tIns="48331" rIns="96661" bIns="48331" rtlCol="0"/>
          <a:lstStyle>
            <a:lvl1pPr algn="r">
              <a:defRPr sz="1300"/>
            </a:lvl1pPr>
          </a:lstStyle>
          <a:p>
            <a:fld id="{E8D18574-37D7-436F-B8E7-05179DF6FD53}" type="datetimeFigureOut">
              <a:rPr lang="en-US" smtClean="0"/>
              <a:t>3/3/2019</a:t>
            </a:fld>
            <a:endParaRPr lang="en-US"/>
          </a:p>
        </p:txBody>
      </p:sp>
      <p:sp>
        <p:nvSpPr>
          <p:cNvPr id="4" name="Footer Placeholder 3">
            <a:extLst>
              <a:ext uri="{FF2B5EF4-FFF2-40B4-BE49-F238E27FC236}">
                <a16:creationId xmlns:a16="http://schemas.microsoft.com/office/drawing/2014/main" id="{FB67E633-B622-4876-93D4-7C33A6ED23BA}"/>
              </a:ext>
            </a:extLst>
          </p:cNvPr>
          <p:cNvSpPr>
            <a:spLocks noGrp="1"/>
          </p:cNvSpPr>
          <p:nvPr>
            <p:ph type="ftr" sz="quarter" idx="2"/>
          </p:nvPr>
        </p:nvSpPr>
        <p:spPr>
          <a:xfrm>
            <a:off x="0" y="9119474"/>
            <a:ext cx="3169920" cy="481726"/>
          </a:xfrm>
          <a:prstGeom prst="rect">
            <a:avLst/>
          </a:prstGeom>
        </p:spPr>
        <p:txBody>
          <a:bodyPr vert="horz" lIns="96661" tIns="48331" rIns="96661" bIns="48331" rtlCol="0" anchor="b"/>
          <a:lstStyle>
            <a:lvl1pPr algn="l">
              <a:defRPr sz="1300"/>
            </a:lvl1pPr>
          </a:lstStyle>
          <a:p>
            <a:endParaRPr lang="en-US"/>
          </a:p>
        </p:txBody>
      </p:sp>
      <p:sp>
        <p:nvSpPr>
          <p:cNvPr id="5" name="Slide Number Placeholder 4">
            <a:extLst>
              <a:ext uri="{FF2B5EF4-FFF2-40B4-BE49-F238E27FC236}">
                <a16:creationId xmlns:a16="http://schemas.microsoft.com/office/drawing/2014/main" id="{3C033431-FF91-4A9A-B743-0CEF275551F4}"/>
              </a:ext>
            </a:extLst>
          </p:cNvPr>
          <p:cNvSpPr>
            <a:spLocks noGrp="1"/>
          </p:cNvSpPr>
          <p:nvPr>
            <p:ph type="sldNum" sz="quarter" idx="3"/>
          </p:nvPr>
        </p:nvSpPr>
        <p:spPr>
          <a:xfrm>
            <a:off x="4143587" y="9119474"/>
            <a:ext cx="3169920" cy="481726"/>
          </a:xfrm>
          <a:prstGeom prst="rect">
            <a:avLst/>
          </a:prstGeom>
        </p:spPr>
        <p:txBody>
          <a:bodyPr vert="horz" lIns="96661" tIns="48331" rIns="96661" bIns="48331" rtlCol="0" anchor="b"/>
          <a:lstStyle>
            <a:lvl1pPr algn="r">
              <a:defRPr sz="1300"/>
            </a:lvl1pPr>
          </a:lstStyle>
          <a:p>
            <a:fld id="{CCC5E0AF-AFD8-4F26-98CB-C6A1A28DB918}" type="slidenum">
              <a:rPr lang="en-US" smtClean="0"/>
              <a:t>‹#›</a:t>
            </a:fld>
            <a:endParaRPr lang="en-US"/>
          </a:p>
        </p:txBody>
      </p:sp>
    </p:spTree>
    <p:extLst>
      <p:ext uri="{BB962C8B-B14F-4D97-AF65-F5344CB8AC3E}">
        <p14:creationId xmlns:p14="http://schemas.microsoft.com/office/powerpoint/2010/main" val="91635297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1727"/>
          </a:xfrm>
          <a:prstGeom prst="rect">
            <a:avLst/>
          </a:prstGeom>
        </p:spPr>
        <p:txBody>
          <a:bodyPr vert="horz" lIns="96661" tIns="48331" rIns="96661" bIns="48331" rtlCol="0"/>
          <a:lstStyle>
            <a:lvl1pPr algn="l">
              <a:defRPr sz="1300"/>
            </a:lvl1pPr>
          </a:lstStyle>
          <a:p>
            <a:endParaRPr lang="en-US"/>
          </a:p>
        </p:txBody>
      </p:sp>
      <p:sp>
        <p:nvSpPr>
          <p:cNvPr id="3" name="Date Placeholder 2"/>
          <p:cNvSpPr>
            <a:spLocks noGrp="1"/>
          </p:cNvSpPr>
          <p:nvPr>
            <p:ph type="dt" idx="1"/>
          </p:nvPr>
        </p:nvSpPr>
        <p:spPr>
          <a:xfrm>
            <a:off x="4143587" y="0"/>
            <a:ext cx="3169920" cy="481727"/>
          </a:xfrm>
          <a:prstGeom prst="rect">
            <a:avLst/>
          </a:prstGeom>
        </p:spPr>
        <p:txBody>
          <a:bodyPr vert="horz" lIns="96661" tIns="48331" rIns="96661" bIns="48331" rtlCol="0"/>
          <a:lstStyle>
            <a:lvl1pPr algn="r">
              <a:defRPr sz="1300"/>
            </a:lvl1pPr>
          </a:lstStyle>
          <a:p>
            <a:fld id="{F2EF34BA-3B83-47C2-AB8D-78C10E916747}" type="datetimeFigureOut">
              <a:rPr lang="en-US" smtClean="0"/>
              <a:t>3/3/2019</a:t>
            </a:fld>
            <a:endParaRPr lang="en-US"/>
          </a:p>
        </p:txBody>
      </p:sp>
      <p:sp>
        <p:nvSpPr>
          <p:cNvPr id="4" name="Slide Image Placeholder 3"/>
          <p:cNvSpPr>
            <a:spLocks noGrp="1" noRot="1" noChangeAspect="1"/>
          </p:cNvSpPr>
          <p:nvPr>
            <p:ph type="sldImg" idx="2"/>
          </p:nvPr>
        </p:nvSpPr>
        <p:spPr>
          <a:xfrm>
            <a:off x="777875" y="1200150"/>
            <a:ext cx="5759450" cy="3240088"/>
          </a:xfrm>
          <a:prstGeom prst="rect">
            <a:avLst/>
          </a:prstGeom>
          <a:noFill/>
          <a:ln w="12700">
            <a:solidFill>
              <a:prstClr val="black"/>
            </a:solidFill>
          </a:ln>
        </p:spPr>
        <p:txBody>
          <a:bodyPr vert="horz" lIns="96661" tIns="48331" rIns="96661" bIns="48331" rtlCol="0" anchor="ctr"/>
          <a:lstStyle/>
          <a:p>
            <a:endParaRPr lang="en-US"/>
          </a:p>
        </p:txBody>
      </p:sp>
      <p:sp>
        <p:nvSpPr>
          <p:cNvPr id="5" name="Notes Placeholder 4"/>
          <p:cNvSpPr>
            <a:spLocks noGrp="1"/>
          </p:cNvSpPr>
          <p:nvPr>
            <p:ph type="body" sz="quarter" idx="3"/>
          </p:nvPr>
        </p:nvSpPr>
        <p:spPr>
          <a:xfrm>
            <a:off x="731520" y="4620577"/>
            <a:ext cx="5852160" cy="3780473"/>
          </a:xfrm>
          <a:prstGeom prst="rect">
            <a:avLst/>
          </a:prstGeom>
        </p:spPr>
        <p:txBody>
          <a:bodyPr vert="horz" lIns="96661" tIns="48331" rIns="96661" bIns="48331"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4"/>
            <a:ext cx="3169920" cy="481726"/>
          </a:xfrm>
          <a:prstGeom prst="rect">
            <a:avLst/>
          </a:prstGeom>
        </p:spPr>
        <p:txBody>
          <a:bodyPr vert="horz" lIns="96661" tIns="48331" rIns="96661" bIns="48331"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4"/>
            <a:ext cx="3169920" cy="481726"/>
          </a:xfrm>
          <a:prstGeom prst="rect">
            <a:avLst/>
          </a:prstGeom>
        </p:spPr>
        <p:txBody>
          <a:bodyPr vert="horz" lIns="96661" tIns="48331" rIns="96661" bIns="48331" rtlCol="0" anchor="b"/>
          <a:lstStyle>
            <a:lvl1pPr algn="r">
              <a:defRPr sz="1300"/>
            </a:lvl1pPr>
          </a:lstStyle>
          <a:p>
            <a:fld id="{1E458C8E-DF55-43BF-88B5-B2F030B73868}" type="slidenum">
              <a:rPr lang="en-US" smtClean="0"/>
              <a:t>‹#›</a:t>
            </a:fld>
            <a:endParaRPr lang="en-US"/>
          </a:p>
        </p:txBody>
      </p:sp>
    </p:spTree>
    <p:extLst>
      <p:ext uri="{BB962C8B-B14F-4D97-AF65-F5344CB8AC3E}">
        <p14:creationId xmlns:p14="http://schemas.microsoft.com/office/powerpoint/2010/main" val="32882081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Slide Image Placeholder 1"/>
          <p:cNvSpPr>
            <a:spLocks noGrp="1" noRot="1" noChangeAspect="1"/>
          </p:cNvSpPr>
          <p:nvPr>
            <p:ph type="sldImg"/>
          </p:nvPr>
        </p:nvSpPr>
        <p:spPr bwMode="auto">
          <a:xfrm>
            <a:off x="606425" y="714375"/>
            <a:ext cx="6337300" cy="356552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6963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eaLnBrk="1" hangingPunct="1"/>
            <a:endParaRPr lang="en-US" dirty="0">
              <a:latin typeface="Calibri" charset="0"/>
            </a:endParaRPr>
          </a:p>
        </p:txBody>
      </p:sp>
      <p:sp>
        <p:nvSpPr>
          <p:cNvPr id="4" name="Slide Number Placeholder 3"/>
          <p:cNvSpPr>
            <a:spLocks noGrp="1"/>
          </p:cNvSpPr>
          <p:nvPr>
            <p:ph type="sldNum" sz="quarter" idx="5"/>
          </p:nvPr>
        </p:nvSpPr>
        <p:spPr>
          <a:xfrm>
            <a:off x="4275957" y="9027646"/>
            <a:ext cx="3271182" cy="475226"/>
          </a:xfrm>
          <a:prstGeom prst="rect">
            <a:avLst/>
          </a:prstGeom>
        </p:spPr>
        <p:txBody>
          <a:bodyPr lIns="97674" tIns="48837" rIns="97674" bIns="48837"/>
          <a:lstStyle/>
          <a:p>
            <a:pPr defTabSz="966612">
              <a:defRPr/>
            </a:pPr>
            <a:fld id="{1F65394D-1D49-6C4A-9D2A-889B1288060C}" type="slidenum">
              <a:rPr lang="en-US" sz="1200">
                <a:solidFill>
                  <a:prstClr val="black"/>
                </a:solidFill>
                <a:latin typeface="Calibri"/>
              </a:rPr>
              <a:pPr defTabSz="966612">
                <a:defRPr/>
              </a:pPr>
              <a:t>1</a:t>
            </a:fld>
            <a:endParaRPr lang="en-US" sz="1200">
              <a:solidFill>
                <a:prstClr val="black"/>
              </a:solidFill>
              <a:latin typeface="Calibri"/>
            </a:endParaRPr>
          </a:p>
        </p:txBody>
      </p:sp>
      <p:pic>
        <p:nvPicPr>
          <p:cNvPr id="6963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41951" y="2887659"/>
            <a:ext cx="3825115" cy="27787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932982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defTabSz="966612">
              <a:defRPr/>
            </a:pPr>
            <a:fld id="{9B0C4DD7-6453-4436-92C7-21C85A2FC5C4}" type="slidenum">
              <a:rPr lang="en-US" altLang="en-US" sz="1200">
                <a:solidFill>
                  <a:prstClr val="black"/>
                </a:solidFill>
                <a:latin typeface="Calibri"/>
              </a:rPr>
              <a:pPr defTabSz="966612">
                <a:defRPr/>
              </a:pPr>
              <a:t>34</a:t>
            </a:fld>
            <a:endParaRPr lang="en-US" altLang="en-US" sz="1200">
              <a:solidFill>
                <a:prstClr val="black"/>
              </a:solidFill>
              <a:latin typeface="Calibri"/>
            </a:endParaRPr>
          </a:p>
        </p:txBody>
      </p:sp>
      <p:sp>
        <p:nvSpPr>
          <p:cNvPr id="11266" name="Rectangle 2"/>
          <p:cNvSpPr>
            <a:spLocks noGrp="1" noRot="1" noChangeAspect="1" noChangeArrowheads="1" noTextEdit="1"/>
          </p:cNvSpPr>
          <p:nvPr>
            <p:ph type="sldImg"/>
          </p:nvPr>
        </p:nvSpPr>
        <p:spPr>
          <a:xfrm>
            <a:off x="608013" y="714375"/>
            <a:ext cx="6335712" cy="3565525"/>
          </a:xfrm>
          <a:ln/>
        </p:spPr>
      </p:sp>
      <p:sp>
        <p:nvSpPr>
          <p:cNvPr id="11267" name="Rectangle 3"/>
          <p:cNvSpPr>
            <a:spLocks noGrp="1" noChangeArrowheads="1"/>
          </p:cNvSpPr>
          <p:nvPr>
            <p:ph type="body" idx="1"/>
          </p:nvPr>
        </p:nvSpPr>
        <p:spPr/>
        <p:txBody>
          <a:bodyPr/>
          <a:lstStyle/>
          <a:p>
            <a:r>
              <a:rPr lang="en-US" altLang="en-US"/>
              <a:t>-&gt; http://chariotsolutions.blogspot.com/2010/01/why-you-need-nosql-in-your-toolbox.html</a:t>
            </a:r>
          </a:p>
        </p:txBody>
      </p:sp>
    </p:spTree>
    <p:extLst>
      <p:ext uri="{BB962C8B-B14F-4D97-AF65-F5344CB8AC3E}">
        <p14:creationId xmlns:p14="http://schemas.microsoft.com/office/powerpoint/2010/main" val="23908971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defTabSz="966612">
              <a:defRPr/>
            </a:pPr>
            <a:fld id="{B8808220-D119-4639-A81D-741847568C72}" type="slidenum">
              <a:rPr lang="en-US" altLang="en-US" sz="1200">
                <a:solidFill>
                  <a:prstClr val="black"/>
                </a:solidFill>
                <a:latin typeface="Calibri"/>
              </a:rPr>
              <a:pPr defTabSz="966612">
                <a:defRPr/>
              </a:pPr>
              <a:t>36</a:t>
            </a:fld>
            <a:endParaRPr lang="en-US" altLang="en-US" sz="1200">
              <a:solidFill>
                <a:prstClr val="black"/>
              </a:solidFill>
              <a:latin typeface="Calibri"/>
            </a:endParaRPr>
          </a:p>
        </p:txBody>
      </p:sp>
      <p:sp>
        <p:nvSpPr>
          <p:cNvPr id="103426" name="Rectangle 2"/>
          <p:cNvSpPr>
            <a:spLocks noGrp="1" noRot="1" noChangeAspect="1" noChangeArrowheads="1" noTextEdit="1"/>
          </p:cNvSpPr>
          <p:nvPr>
            <p:ph type="sldImg"/>
          </p:nvPr>
        </p:nvSpPr>
        <p:spPr>
          <a:xfrm>
            <a:off x="608013" y="714375"/>
            <a:ext cx="6335712" cy="3565525"/>
          </a:xfrm>
          <a:ln/>
        </p:spPr>
      </p:sp>
      <p:sp>
        <p:nvSpPr>
          <p:cNvPr id="103427" name="Rectangle 3"/>
          <p:cNvSpPr>
            <a:spLocks noGrp="1" noChangeArrowheads="1"/>
          </p:cNvSpPr>
          <p:nvPr>
            <p:ph type="body" idx="1"/>
          </p:nvPr>
        </p:nvSpPr>
        <p:spPr/>
        <p:txBody>
          <a:bodyPr/>
          <a:lstStyle/>
          <a:p>
            <a:r>
              <a:rPr lang="en-US" altLang="en-US"/>
              <a:t>-&gt; As the data is written, the latest version is on at least one node.  The data is then versioned/replicated to other nodes within the system.  </a:t>
            </a:r>
          </a:p>
          <a:p>
            <a:r>
              <a:rPr lang="en-US" altLang="en-US"/>
              <a:t>-&gt; Eventually, the same version is on all nodes.</a:t>
            </a:r>
          </a:p>
        </p:txBody>
      </p:sp>
    </p:spTree>
    <p:extLst>
      <p:ext uri="{BB962C8B-B14F-4D97-AF65-F5344CB8AC3E}">
        <p14:creationId xmlns:p14="http://schemas.microsoft.com/office/powerpoint/2010/main" val="9790048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defTabSz="966612">
              <a:defRPr/>
            </a:pPr>
            <a:fld id="{0578308F-FE0E-4BC3-B268-713E9BC46654}" type="slidenum">
              <a:rPr lang="en-US" altLang="en-US" sz="1200">
                <a:solidFill>
                  <a:prstClr val="black"/>
                </a:solidFill>
                <a:latin typeface="Calibri"/>
              </a:rPr>
              <a:pPr defTabSz="966612">
                <a:defRPr/>
              </a:pPr>
              <a:t>37</a:t>
            </a:fld>
            <a:endParaRPr lang="en-US" altLang="en-US" sz="1200">
              <a:solidFill>
                <a:prstClr val="black"/>
              </a:solidFill>
              <a:latin typeface="Calibri"/>
            </a:endParaRPr>
          </a:p>
        </p:txBody>
      </p:sp>
      <p:sp>
        <p:nvSpPr>
          <p:cNvPr id="69634" name="Rectangle 2"/>
          <p:cNvSpPr>
            <a:spLocks noGrp="1" noRot="1" noChangeAspect="1" noChangeArrowheads="1" noTextEdit="1"/>
          </p:cNvSpPr>
          <p:nvPr>
            <p:ph type="sldImg"/>
          </p:nvPr>
        </p:nvSpPr>
        <p:spPr>
          <a:xfrm>
            <a:off x="608013" y="714375"/>
            <a:ext cx="6335712" cy="3565525"/>
          </a:xfrm>
          <a:ln/>
        </p:spPr>
      </p:sp>
      <p:sp>
        <p:nvSpPr>
          <p:cNvPr id="69635" name="Rectangle 3"/>
          <p:cNvSpPr>
            <a:spLocks noGrp="1" noChangeArrowheads="1"/>
          </p:cNvSpPr>
          <p:nvPr>
            <p:ph type="body" idx="1"/>
          </p:nvPr>
        </p:nvSpPr>
        <p:spPr/>
        <p:txBody>
          <a:bodyPr/>
          <a:lstStyle/>
          <a:p>
            <a:r>
              <a:rPr lang="en-US" altLang="en-US"/>
              <a:t>-&gt; No JDBC</a:t>
            </a:r>
          </a:p>
          <a:p>
            <a:r>
              <a:rPr lang="en-US" altLang="en-US"/>
              <a:t>-&gt; Data integrity at the application layer</a:t>
            </a:r>
          </a:p>
        </p:txBody>
      </p:sp>
    </p:spTree>
    <p:extLst>
      <p:ext uri="{BB962C8B-B14F-4D97-AF65-F5344CB8AC3E}">
        <p14:creationId xmlns:p14="http://schemas.microsoft.com/office/powerpoint/2010/main" val="8333389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08013" y="714375"/>
            <a:ext cx="6335712" cy="3565525"/>
          </a:xfrm>
        </p:spPr>
      </p:sp>
      <p:sp>
        <p:nvSpPr>
          <p:cNvPr id="3" name="Notes Placeholder 2"/>
          <p:cNvSpPr>
            <a:spLocks noGrp="1"/>
          </p:cNvSpPr>
          <p:nvPr>
            <p:ph type="body" idx="1"/>
          </p:nvPr>
        </p:nvSpPr>
        <p:spPr/>
        <p:txBody>
          <a:bodyPr/>
          <a:lstStyle/>
          <a:p>
            <a:pPr defTabSz="973975">
              <a:defRPr/>
            </a:pPr>
            <a:r>
              <a:rPr lang="en-US" dirty="0"/>
              <a:t>3. “A distributed Storage System for Structured Data”</a:t>
            </a:r>
          </a:p>
          <a:p>
            <a:pPr defTabSz="973975">
              <a:defRPr/>
            </a:pPr>
            <a:r>
              <a:rPr lang="en-US" dirty="0"/>
              <a:t>4. very large tables with billions of rows, X millions of columns.</a:t>
            </a:r>
          </a:p>
          <a:p>
            <a:endParaRPr lang="en-US" dirty="0"/>
          </a:p>
        </p:txBody>
      </p:sp>
      <p:sp>
        <p:nvSpPr>
          <p:cNvPr id="4" name="Slide Number Placeholder 3"/>
          <p:cNvSpPr>
            <a:spLocks noGrp="1"/>
          </p:cNvSpPr>
          <p:nvPr>
            <p:ph type="sldNum" sz="quarter" idx="10"/>
          </p:nvPr>
        </p:nvSpPr>
        <p:spPr/>
        <p:txBody>
          <a:bodyPr/>
          <a:lstStyle/>
          <a:p>
            <a:pPr defTabSz="966612">
              <a:defRPr/>
            </a:pPr>
            <a:fld id="{2DE37605-2A99-407D-8FFE-B027F0EC5E87}" type="slidenum">
              <a:rPr lang="en-US" sz="1200">
                <a:solidFill>
                  <a:prstClr val="black"/>
                </a:solidFill>
                <a:latin typeface="Calibri"/>
              </a:rPr>
              <a:pPr defTabSz="966612">
                <a:defRPr/>
              </a:pPr>
              <a:t>41</a:t>
            </a:fld>
            <a:endParaRPr lang="en-US" sz="1200">
              <a:solidFill>
                <a:prstClr val="black"/>
              </a:solidFill>
              <a:latin typeface="Calibri"/>
            </a:endParaRPr>
          </a:p>
        </p:txBody>
      </p:sp>
    </p:spTree>
    <p:extLst>
      <p:ext uri="{BB962C8B-B14F-4D97-AF65-F5344CB8AC3E}">
        <p14:creationId xmlns:p14="http://schemas.microsoft.com/office/powerpoint/2010/main" val="41830882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08013" y="714375"/>
            <a:ext cx="6335712" cy="3565525"/>
          </a:xfrm>
        </p:spPr>
      </p:sp>
      <p:sp>
        <p:nvSpPr>
          <p:cNvPr id="3" name="Notes Placeholder 2"/>
          <p:cNvSpPr>
            <a:spLocks noGrp="1"/>
          </p:cNvSpPr>
          <p:nvPr>
            <p:ph type="body" idx="1"/>
          </p:nvPr>
        </p:nvSpPr>
        <p:spPr/>
        <p:txBody>
          <a:bodyPr/>
          <a:lstStyle/>
          <a:p>
            <a:r>
              <a:rPr lang="en-US" dirty="0"/>
              <a:t>Comparing</a:t>
            </a:r>
            <a:r>
              <a:rPr lang="en-US" baseline="0" dirty="0"/>
              <a:t> to RDBMS, HBase have better write performance, but worse read performance.</a:t>
            </a:r>
          </a:p>
          <a:p>
            <a:r>
              <a:rPr lang="en-US" baseline="0" dirty="0"/>
              <a:t>This is because HBase index use the LSM(Log-Structured-Merge) Tree, which have data strictly sorted in a small tree(locally), but not in the whole tree.</a:t>
            </a:r>
            <a:endParaRPr lang="en-US" dirty="0"/>
          </a:p>
        </p:txBody>
      </p:sp>
      <p:sp>
        <p:nvSpPr>
          <p:cNvPr id="4" name="Slide Number Placeholder 3"/>
          <p:cNvSpPr>
            <a:spLocks noGrp="1"/>
          </p:cNvSpPr>
          <p:nvPr>
            <p:ph type="sldNum" sz="quarter" idx="10"/>
          </p:nvPr>
        </p:nvSpPr>
        <p:spPr/>
        <p:txBody>
          <a:bodyPr/>
          <a:lstStyle/>
          <a:p>
            <a:pPr defTabSz="966612">
              <a:defRPr/>
            </a:pPr>
            <a:fld id="{2DE37605-2A99-407D-8FFE-B027F0EC5E87}" type="slidenum">
              <a:rPr lang="en-US" sz="1200">
                <a:solidFill>
                  <a:prstClr val="black"/>
                </a:solidFill>
                <a:latin typeface="Calibri"/>
              </a:rPr>
              <a:pPr defTabSz="966612">
                <a:defRPr/>
              </a:pPr>
              <a:t>42</a:t>
            </a:fld>
            <a:endParaRPr lang="en-US" sz="1200">
              <a:solidFill>
                <a:prstClr val="black"/>
              </a:solidFill>
              <a:latin typeface="Calibri"/>
            </a:endParaRPr>
          </a:p>
        </p:txBody>
      </p:sp>
    </p:spTree>
    <p:extLst>
      <p:ext uri="{BB962C8B-B14F-4D97-AF65-F5344CB8AC3E}">
        <p14:creationId xmlns:p14="http://schemas.microsoft.com/office/powerpoint/2010/main" val="42548883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06425" y="714375"/>
            <a:ext cx="6337300" cy="3565525"/>
          </a:xfrm>
        </p:spPr>
      </p:sp>
      <p:sp>
        <p:nvSpPr>
          <p:cNvPr id="3" name="Notes Placeholder 2"/>
          <p:cNvSpPr>
            <a:spLocks noGrp="1"/>
          </p:cNvSpPr>
          <p:nvPr>
            <p:ph type="body" idx="1"/>
          </p:nvPr>
        </p:nvSpPr>
        <p:spPr/>
        <p:txBody>
          <a:bodyPr/>
          <a:lstStyle/>
          <a:p>
            <a:r>
              <a:rPr lang="en-US" dirty="0" err="1"/>
              <a:t>ZooKeeper</a:t>
            </a:r>
            <a:endParaRPr lang="en-US" dirty="0"/>
          </a:p>
          <a:p>
            <a:r>
              <a:rPr lang="en-US" dirty="0"/>
              <a:t>1. Distributed, available, reliable coordination system</a:t>
            </a:r>
          </a:p>
          <a:p>
            <a:pPr marL="0" lvl="1" defTabSz="973975">
              <a:defRPr/>
            </a:pPr>
            <a:r>
              <a:rPr lang="en-US" dirty="0"/>
              <a:t>2. http://research.google.com/archive/chubby.html</a:t>
            </a:r>
          </a:p>
          <a:p>
            <a:endParaRPr lang="en-US" dirty="0"/>
          </a:p>
          <a:p>
            <a:endParaRPr lang="en-US" dirty="0"/>
          </a:p>
        </p:txBody>
      </p:sp>
      <p:sp>
        <p:nvSpPr>
          <p:cNvPr id="4" name="Slide Number Placeholder 3"/>
          <p:cNvSpPr>
            <a:spLocks noGrp="1"/>
          </p:cNvSpPr>
          <p:nvPr>
            <p:ph type="sldNum" sz="quarter" idx="10"/>
          </p:nvPr>
        </p:nvSpPr>
        <p:spPr/>
        <p:txBody>
          <a:bodyPr/>
          <a:lstStyle/>
          <a:p>
            <a:pPr defTabSz="966612">
              <a:defRPr/>
            </a:pPr>
            <a:fld id="{2DE37605-2A99-407D-8FFE-B027F0EC5E87}" type="slidenum">
              <a:rPr lang="en-US" sz="1200">
                <a:solidFill>
                  <a:prstClr val="black"/>
                </a:solidFill>
                <a:latin typeface="Calibri"/>
              </a:rPr>
              <a:pPr defTabSz="966612">
                <a:defRPr/>
              </a:pPr>
              <a:t>43</a:t>
            </a:fld>
            <a:endParaRPr lang="en-US" sz="1200">
              <a:solidFill>
                <a:prstClr val="black"/>
              </a:solidFill>
              <a:latin typeface="Calibri"/>
            </a:endParaRPr>
          </a:p>
        </p:txBody>
      </p:sp>
    </p:spTree>
    <p:extLst>
      <p:ext uri="{BB962C8B-B14F-4D97-AF65-F5344CB8AC3E}">
        <p14:creationId xmlns:p14="http://schemas.microsoft.com/office/powerpoint/2010/main" val="12185873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08013" y="714375"/>
            <a:ext cx="6335712" cy="356552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defTabSz="966612">
              <a:defRPr/>
            </a:pPr>
            <a:fld id="{2DE37605-2A99-407D-8FFE-B027F0EC5E87}" type="slidenum">
              <a:rPr lang="en-US" sz="1200">
                <a:solidFill>
                  <a:prstClr val="black"/>
                </a:solidFill>
                <a:latin typeface="Calibri"/>
              </a:rPr>
              <a:pPr defTabSz="966612">
                <a:defRPr/>
              </a:pPr>
              <a:t>46</a:t>
            </a:fld>
            <a:endParaRPr lang="en-US" sz="1200">
              <a:solidFill>
                <a:prstClr val="black"/>
              </a:solidFill>
              <a:latin typeface="Calibri"/>
            </a:endParaRPr>
          </a:p>
        </p:txBody>
      </p:sp>
    </p:spTree>
    <p:extLst>
      <p:ext uri="{BB962C8B-B14F-4D97-AF65-F5344CB8AC3E}">
        <p14:creationId xmlns:p14="http://schemas.microsoft.com/office/powerpoint/2010/main" val="16372230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06425" y="714375"/>
            <a:ext cx="6337300" cy="3565525"/>
          </a:xfrm>
        </p:spPr>
      </p:sp>
      <p:sp>
        <p:nvSpPr>
          <p:cNvPr id="3" name="Notes Placeholder 2"/>
          <p:cNvSpPr>
            <a:spLocks noGrp="1"/>
          </p:cNvSpPr>
          <p:nvPr>
            <p:ph type="body" idx="1"/>
          </p:nvPr>
        </p:nvSpPr>
        <p:spPr/>
        <p:txBody>
          <a:bodyPr/>
          <a:lstStyle/>
          <a:p>
            <a:pPr defTabSz="973975">
              <a:defRPr/>
            </a:pPr>
            <a:endParaRPr lang="en-US" dirty="0"/>
          </a:p>
        </p:txBody>
      </p:sp>
      <p:sp>
        <p:nvSpPr>
          <p:cNvPr id="4" name="Slide Number Placeholder 3"/>
          <p:cNvSpPr>
            <a:spLocks noGrp="1"/>
          </p:cNvSpPr>
          <p:nvPr>
            <p:ph type="sldNum" sz="quarter" idx="10"/>
          </p:nvPr>
        </p:nvSpPr>
        <p:spPr/>
        <p:txBody>
          <a:bodyPr/>
          <a:lstStyle/>
          <a:p>
            <a:pPr defTabSz="966612">
              <a:defRPr/>
            </a:pPr>
            <a:fld id="{2DE37605-2A99-407D-8FFE-B027F0EC5E87}" type="slidenum">
              <a:rPr lang="en-US" sz="1200">
                <a:solidFill>
                  <a:prstClr val="black"/>
                </a:solidFill>
                <a:latin typeface="Calibri"/>
              </a:rPr>
              <a:pPr defTabSz="966612">
                <a:defRPr/>
              </a:pPr>
              <a:t>48</a:t>
            </a:fld>
            <a:endParaRPr lang="en-US" sz="1200">
              <a:solidFill>
                <a:prstClr val="black"/>
              </a:solidFill>
              <a:latin typeface="Calibri"/>
            </a:endParaRPr>
          </a:p>
        </p:txBody>
      </p:sp>
    </p:spTree>
    <p:extLst>
      <p:ext uri="{BB962C8B-B14F-4D97-AF65-F5344CB8AC3E}">
        <p14:creationId xmlns:p14="http://schemas.microsoft.com/office/powerpoint/2010/main" val="32206172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defTabSz="966612">
              <a:defRPr/>
            </a:pPr>
            <a:fld id="{3AB6DA99-46E1-4D6E-844E-434B09F8E604}" type="slidenum">
              <a:rPr lang="en-US" altLang="en-US" sz="1200">
                <a:solidFill>
                  <a:prstClr val="black"/>
                </a:solidFill>
                <a:latin typeface="Calibri"/>
              </a:rPr>
              <a:pPr defTabSz="966612">
                <a:defRPr/>
              </a:pPr>
              <a:t>53</a:t>
            </a:fld>
            <a:endParaRPr lang="en-US" altLang="en-US" sz="1200">
              <a:solidFill>
                <a:prstClr val="black"/>
              </a:solidFill>
              <a:latin typeface="Calibri"/>
            </a:endParaRPr>
          </a:p>
        </p:txBody>
      </p:sp>
      <p:sp>
        <p:nvSpPr>
          <p:cNvPr id="88066" name="Rectangle 2"/>
          <p:cNvSpPr>
            <a:spLocks noGrp="1" noRot="1" noChangeAspect="1" noChangeArrowheads="1" noTextEdit="1"/>
          </p:cNvSpPr>
          <p:nvPr>
            <p:ph type="sldImg"/>
          </p:nvPr>
        </p:nvSpPr>
        <p:spPr>
          <a:xfrm>
            <a:off x="608013" y="714375"/>
            <a:ext cx="6335712" cy="3565525"/>
          </a:xfrm>
          <a:ln/>
        </p:spPr>
      </p:sp>
      <p:sp>
        <p:nvSpPr>
          <p:cNvPr id="88067"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9020308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defTabSz="966612">
              <a:defRPr/>
            </a:pPr>
            <a:fld id="{C96F8AC3-E840-4F98-BD5D-B4C72A4CB0F6}" type="slidenum">
              <a:rPr lang="en-US" altLang="en-US" sz="1200">
                <a:solidFill>
                  <a:prstClr val="black"/>
                </a:solidFill>
                <a:latin typeface="Calibri"/>
              </a:rPr>
              <a:pPr defTabSz="966612">
                <a:defRPr/>
              </a:pPr>
              <a:t>54</a:t>
            </a:fld>
            <a:endParaRPr lang="en-US" altLang="en-US" sz="1200">
              <a:solidFill>
                <a:prstClr val="black"/>
              </a:solidFill>
              <a:latin typeface="Calibri"/>
            </a:endParaRPr>
          </a:p>
        </p:txBody>
      </p:sp>
      <p:sp>
        <p:nvSpPr>
          <p:cNvPr id="94210" name="Rectangle 2"/>
          <p:cNvSpPr>
            <a:spLocks noGrp="1" noRot="1" noChangeAspect="1" noChangeArrowheads="1" noTextEdit="1"/>
          </p:cNvSpPr>
          <p:nvPr>
            <p:ph type="sldImg"/>
          </p:nvPr>
        </p:nvSpPr>
        <p:spPr>
          <a:xfrm>
            <a:off x="608013" y="714375"/>
            <a:ext cx="6335712" cy="3565525"/>
          </a:xfrm>
          <a:ln/>
        </p:spPr>
      </p:sp>
      <p:sp>
        <p:nvSpPr>
          <p:cNvPr id="94211" name="Rectangle 3"/>
          <p:cNvSpPr>
            <a:spLocks noGrp="1" noChangeArrowheads="1"/>
          </p:cNvSpPr>
          <p:nvPr>
            <p:ph type="body" idx="1"/>
          </p:nvPr>
        </p:nvSpPr>
        <p:spPr/>
        <p:txBody>
          <a:bodyPr/>
          <a:lstStyle/>
          <a:p>
            <a:r>
              <a:rPr lang="en-US" altLang="en-US"/>
              <a:t>-&gt; http://incubator.apache.org/thrift/static/thrift-20070401.pdf</a:t>
            </a:r>
          </a:p>
          <a:p>
            <a:r>
              <a:rPr lang="en-US" altLang="en-US"/>
              <a:t>-&gt; http://incubator.apache.org/thrift/</a:t>
            </a:r>
          </a:p>
          <a:p>
            <a:r>
              <a:rPr lang="en-US" altLang="en-US"/>
              <a:t>-&gt; Thrift also created by Facebook engineers and donated to Apache</a:t>
            </a:r>
          </a:p>
        </p:txBody>
      </p:sp>
    </p:spTree>
    <p:extLst>
      <p:ext uri="{BB962C8B-B14F-4D97-AF65-F5344CB8AC3E}">
        <p14:creationId xmlns:p14="http://schemas.microsoft.com/office/powerpoint/2010/main" val="28162015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defTabSz="966612">
              <a:defRPr/>
            </a:pPr>
            <a:fld id="{02A4CADF-064B-452E-AE2A-EAB9EEA59797}" type="slidenum">
              <a:rPr lang="en-US" altLang="en-US" sz="1200">
                <a:solidFill>
                  <a:prstClr val="black"/>
                </a:solidFill>
                <a:latin typeface="Calibri"/>
              </a:rPr>
              <a:pPr defTabSz="966612">
                <a:defRPr/>
              </a:pPr>
              <a:t>7</a:t>
            </a:fld>
            <a:endParaRPr lang="en-US" altLang="en-US" sz="1200">
              <a:solidFill>
                <a:prstClr val="black"/>
              </a:solidFill>
              <a:latin typeface="Calibri"/>
            </a:endParaRPr>
          </a:p>
        </p:txBody>
      </p:sp>
      <p:sp>
        <p:nvSpPr>
          <p:cNvPr id="59394" name="Rectangle 2"/>
          <p:cNvSpPr>
            <a:spLocks noGrp="1" noRot="1" noChangeAspect="1" noChangeArrowheads="1" noTextEdit="1"/>
          </p:cNvSpPr>
          <p:nvPr>
            <p:ph type="sldImg"/>
          </p:nvPr>
        </p:nvSpPr>
        <p:spPr>
          <a:xfrm>
            <a:off x="608013" y="714375"/>
            <a:ext cx="6335712" cy="3565525"/>
          </a:xfrm>
          <a:ln/>
        </p:spPr>
      </p:sp>
      <p:sp>
        <p:nvSpPr>
          <p:cNvPr id="59395"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399591967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defTabSz="966612">
              <a:defRPr/>
            </a:pPr>
            <a:fld id="{2C7F1CED-1479-400A-A520-0ED66620D864}" type="slidenum">
              <a:rPr lang="en-US" altLang="en-US" sz="1200">
                <a:solidFill>
                  <a:prstClr val="black"/>
                </a:solidFill>
                <a:latin typeface="Calibri"/>
              </a:rPr>
              <a:pPr defTabSz="966612">
                <a:defRPr/>
              </a:pPr>
              <a:t>70</a:t>
            </a:fld>
            <a:endParaRPr lang="en-US" altLang="en-US" sz="1200">
              <a:solidFill>
                <a:prstClr val="black"/>
              </a:solidFill>
              <a:latin typeface="Calibri"/>
            </a:endParaRPr>
          </a:p>
        </p:txBody>
      </p:sp>
      <p:sp>
        <p:nvSpPr>
          <p:cNvPr id="67586" name="Rectangle 2"/>
          <p:cNvSpPr>
            <a:spLocks noGrp="1" noRot="1" noChangeAspect="1" noChangeArrowheads="1" noTextEdit="1"/>
          </p:cNvSpPr>
          <p:nvPr>
            <p:ph type="sldImg"/>
          </p:nvPr>
        </p:nvSpPr>
        <p:spPr>
          <a:xfrm>
            <a:off x="608013" y="714375"/>
            <a:ext cx="6335712" cy="3565525"/>
          </a:xfrm>
          <a:ln/>
        </p:spPr>
      </p:sp>
      <p:sp>
        <p:nvSpPr>
          <p:cNvPr id="67587" name="Rectangle 3"/>
          <p:cNvSpPr>
            <a:spLocks noGrp="1" noChangeArrowheads="1"/>
          </p:cNvSpPr>
          <p:nvPr>
            <p:ph type="body" idx="1"/>
          </p:nvPr>
        </p:nvSpPr>
        <p:spPr/>
        <p:txBody>
          <a:bodyPr/>
          <a:lstStyle/>
          <a:p>
            <a:r>
              <a:rPr lang="en-US" altLang="en-US"/>
              <a:t>-&gt; http://horicky.blogspot.com/2009/11/nosql-patterns.html</a:t>
            </a:r>
          </a:p>
        </p:txBody>
      </p:sp>
    </p:spTree>
    <p:extLst>
      <p:ext uri="{BB962C8B-B14F-4D97-AF65-F5344CB8AC3E}">
        <p14:creationId xmlns:p14="http://schemas.microsoft.com/office/powerpoint/2010/main" val="281474400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defTabSz="966612">
              <a:defRPr/>
            </a:pPr>
            <a:fld id="{257529FC-E1C6-4E2E-8C7A-8A5162C7B2B9}" type="slidenum">
              <a:rPr lang="en-US" altLang="en-US" sz="1200">
                <a:solidFill>
                  <a:prstClr val="black"/>
                </a:solidFill>
                <a:latin typeface="Calibri"/>
              </a:rPr>
              <a:pPr defTabSz="966612">
                <a:defRPr/>
              </a:pPr>
              <a:t>72</a:t>
            </a:fld>
            <a:endParaRPr lang="en-US" altLang="en-US" sz="1200">
              <a:solidFill>
                <a:prstClr val="black"/>
              </a:solidFill>
              <a:latin typeface="Calibri"/>
            </a:endParaRPr>
          </a:p>
        </p:txBody>
      </p:sp>
      <p:sp>
        <p:nvSpPr>
          <p:cNvPr id="82946" name="Rectangle 2"/>
          <p:cNvSpPr>
            <a:spLocks noGrp="1" noRot="1" noChangeAspect="1" noChangeArrowheads="1" noTextEdit="1"/>
          </p:cNvSpPr>
          <p:nvPr>
            <p:ph type="sldImg"/>
          </p:nvPr>
        </p:nvSpPr>
        <p:spPr>
          <a:xfrm>
            <a:off x="608013" y="714375"/>
            <a:ext cx="6335712" cy="3565525"/>
          </a:xfrm>
          <a:ln/>
        </p:spPr>
      </p:sp>
      <p:sp>
        <p:nvSpPr>
          <p:cNvPr id="82947" name="Rectangle 3"/>
          <p:cNvSpPr>
            <a:spLocks noGrp="1" noChangeArrowheads="1"/>
          </p:cNvSpPr>
          <p:nvPr>
            <p:ph type="body" idx="1"/>
          </p:nvPr>
        </p:nvSpPr>
        <p:spPr/>
        <p:txBody>
          <a:bodyPr/>
          <a:lstStyle/>
          <a:p>
            <a:r>
              <a:rPr lang="en-US" altLang="en-US"/>
              <a:t>-&gt; Have heard it referred to as a 4 or 5 dimensional hash table.</a:t>
            </a:r>
          </a:p>
        </p:txBody>
      </p:sp>
    </p:spTree>
    <p:extLst>
      <p:ext uri="{BB962C8B-B14F-4D97-AF65-F5344CB8AC3E}">
        <p14:creationId xmlns:p14="http://schemas.microsoft.com/office/powerpoint/2010/main" val="12079294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defTabSz="966612">
              <a:defRPr/>
            </a:pPr>
            <a:fld id="{3A991AA3-2825-4FB7-A058-FCDCB44C1D6E}" type="slidenum">
              <a:rPr lang="en-US" altLang="en-US" sz="1200">
                <a:solidFill>
                  <a:prstClr val="black"/>
                </a:solidFill>
                <a:latin typeface="Calibri"/>
              </a:rPr>
              <a:pPr defTabSz="966612">
                <a:defRPr/>
              </a:pPr>
              <a:t>73</a:t>
            </a:fld>
            <a:endParaRPr lang="en-US" altLang="en-US" sz="1200">
              <a:solidFill>
                <a:prstClr val="black"/>
              </a:solidFill>
              <a:latin typeface="Calibri"/>
            </a:endParaRPr>
          </a:p>
        </p:txBody>
      </p:sp>
      <p:sp>
        <p:nvSpPr>
          <p:cNvPr id="81922" name="Rectangle 2"/>
          <p:cNvSpPr>
            <a:spLocks noGrp="1" noRot="1" noChangeAspect="1" noChangeArrowheads="1" noTextEdit="1"/>
          </p:cNvSpPr>
          <p:nvPr>
            <p:ph type="sldImg"/>
          </p:nvPr>
        </p:nvSpPr>
        <p:spPr>
          <a:xfrm>
            <a:off x="608013" y="714375"/>
            <a:ext cx="6335712" cy="3565525"/>
          </a:xfrm>
          <a:ln/>
        </p:spPr>
      </p:sp>
      <p:sp>
        <p:nvSpPr>
          <p:cNvPr id="81923" name="Rectangle 3"/>
          <p:cNvSpPr>
            <a:spLocks noGrp="1" noChangeArrowheads="1"/>
          </p:cNvSpPr>
          <p:nvPr>
            <p:ph type="body" idx="1"/>
          </p:nvPr>
        </p:nvSpPr>
        <p:spPr/>
        <p:txBody>
          <a:bodyPr/>
          <a:lstStyle/>
          <a:p>
            <a:r>
              <a:rPr lang="en-US" altLang="en-US"/>
              <a:t>-&gt; Keys have different numbers of columns, so the database can scale in an irregular way.</a:t>
            </a:r>
          </a:p>
          <a:p>
            <a:r>
              <a:rPr lang="en-US" altLang="en-US"/>
              <a:t>-&gt; Simple and Super: super columns are columns within columns.</a:t>
            </a:r>
          </a:p>
          <a:p>
            <a:r>
              <a:rPr lang="en-US" altLang="en-US"/>
              <a:t>-&gt; Refer to date by </a:t>
            </a:r>
            <a:r>
              <a:rPr lang="en-US" altLang="en-US" b="1"/>
              <a:t>keyspace</a:t>
            </a:r>
            <a:r>
              <a:rPr lang="en-US" altLang="en-US"/>
              <a:t>, a </a:t>
            </a:r>
            <a:r>
              <a:rPr lang="en-US" altLang="en-US" b="1"/>
              <a:t>column family</a:t>
            </a:r>
            <a:r>
              <a:rPr lang="en-US" altLang="en-US"/>
              <a:t>, a </a:t>
            </a:r>
            <a:r>
              <a:rPr lang="en-US" altLang="en-US" b="1"/>
              <a:t>key</a:t>
            </a:r>
            <a:r>
              <a:rPr lang="en-US" altLang="en-US"/>
              <a:t>, an </a:t>
            </a:r>
            <a:r>
              <a:rPr lang="en-US" altLang="en-US" i="1"/>
              <a:t>optional</a:t>
            </a:r>
            <a:r>
              <a:rPr lang="en-US" altLang="en-US"/>
              <a:t> </a:t>
            </a:r>
            <a:r>
              <a:rPr lang="en-US" altLang="en-US" b="1"/>
              <a:t>super column</a:t>
            </a:r>
            <a:r>
              <a:rPr lang="en-US" altLang="en-US"/>
              <a:t>, and a </a:t>
            </a:r>
            <a:r>
              <a:rPr lang="en-US" altLang="en-US" b="1"/>
              <a:t>column</a:t>
            </a:r>
            <a:r>
              <a:rPr lang="en-US" altLang="en-US"/>
              <a:t>. </a:t>
            </a:r>
          </a:p>
          <a:p>
            <a:endParaRPr lang="en-US" altLang="en-US"/>
          </a:p>
        </p:txBody>
      </p:sp>
    </p:spTree>
    <p:extLst>
      <p:ext uri="{BB962C8B-B14F-4D97-AF65-F5344CB8AC3E}">
        <p14:creationId xmlns:p14="http://schemas.microsoft.com/office/powerpoint/2010/main" val="21218588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defTabSz="966612">
              <a:defRPr/>
            </a:pPr>
            <a:fld id="{D555917D-A58F-4CFF-994B-70ED4005E2BF}" type="slidenum">
              <a:rPr lang="en-US" altLang="en-US" sz="1200">
                <a:solidFill>
                  <a:prstClr val="black"/>
                </a:solidFill>
                <a:latin typeface="Calibri"/>
              </a:rPr>
              <a:pPr defTabSz="966612">
                <a:defRPr/>
              </a:pPr>
              <a:t>74</a:t>
            </a:fld>
            <a:endParaRPr lang="en-US" altLang="en-US" sz="1200">
              <a:solidFill>
                <a:prstClr val="black"/>
              </a:solidFill>
              <a:latin typeface="Calibri"/>
            </a:endParaRPr>
          </a:p>
        </p:txBody>
      </p:sp>
      <p:sp>
        <p:nvSpPr>
          <p:cNvPr id="105474" name="Rectangle 2"/>
          <p:cNvSpPr>
            <a:spLocks noGrp="1" noRot="1" noChangeAspect="1" noChangeArrowheads="1" noTextEdit="1"/>
          </p:cNvSpPr>
          <p:nvPr>
            <p:ph type="sldImg"/>
          </p:nvPr>
        </p:nvSpPr>
        <p:spPr>
          <a:xfrm>
            <a:off x="608013" y="714375"/>
            <a:ext cx="6335712" cy="3565525"/>
          </a:xfrm>
          <a:ln/>
        </p:spPr>
      </p:sp>
      <p:sp>
        <p:nvSpPr>
          <p:cNvPr id="105475" name="Rectangle 3"/>
          <p:cNvSpPr>
            <a:spLocks noGrp="1" noChangeArrowheads="1"/>
          </p:cNvSpPr>
          <p:nvPr>
            <p:ph type="body" idx="1"/>
          </p:nvPr>
        </p:nvSpPr>
        <p:spPr/>
        <p:txBody>
          <a:bodyPr/>
          <a:lstStyle/>
          <a:p>
            <a:r>
              <a:rPr lang="en-US" altLang="en-US"/>
              <a:t>-&gt; http://www.slideshare.net/julesbravo/cassandra-3125809</a:t>
            </a:r>
          </a:p>
          <a:p>
            <a:r>
              <a:rPr lang="en-US" altLang="en-US"/>
              <a:t>-&gt; Have a good simple benchmark to show to demonstrate difference between Cassandra and MySQL</a:t>
            </a:r>
          </a:p>
        </p:txBody>
      </p:sp>
    </p:spTree>
    <p:extLst>
      <p:ext uri="{BB962C8B-B14F-4D97-AF65-F5344CB8AC3E}">
        <p14:creationId xmlns:p14="http://schemas.microsoft.com/office/powerpoint/2010/main" val="275791751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defTabSz="966612">
              <a:defRPr/>
            </a:pPr>
            <a:fld id="{0A71519F-57A1-4BC7-B7E9-01DCE88EDA6E}" type="slidenum">
              <a:rPr lang="en-US" altLang="en-US" sz="1200">
                <a:solidFill>
                  <a:prstClr val="black"/>
                </a:solidFill>
                <a:latin typeface="Calibri"/>
              </a:rPr>
              <a:pPr defTabSz="966612">
                <a:defRPr/>
              </a:pPr>
              <a:t>75</a:t>
            </a:fld>
            <a:endParaRPr lang="en-US" altLang="en-US" sz="1200">
              <a:solidFill>
                <a:prstClr val="black"/>
              </a:solidFill>
              <a:latin typeface="Calibri"/>
            </a:endParaRPr>
          </a:p>
        </p:txBody>
      </p:sp>
      <p:sp>
        <p:nvSpPr>
          <p:cNvPr id="107522" name="Rectangle 2"/>
          <p:cNvSpPr>
            <a:spLocks noGrp="1" noRot="1" noChangeAspect="1" noChangeArrowheads="1" noTextEdit="1"/>
          </p:cNvSpPr>
          <p:nvPr>
            <p:ph type="sldImg"/>
          </p:nvPr>
        </p:nvSpPr>
        <p:spPr>
          <a:xfrm>
            <a:off x="608013" y="714375"/>
            <a:ext cx="6335712" cy="3565525"/>
          </a:xfrm>
          <a:ln/>
        </p:spPr>
      </p:sp>
      <p:sp>
        <p:nvSpPr>
          <p:cNvPr id="107523"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374233780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defTabSz="966612">
              <a:defRPr/>
            </a:pPr>
            <a:fld id="{3AE9F70F-7AD9-4586-8E1D-ECFE88F02D95}" type="slidenum">
              <a:rPr lang="en-US" altLang="en-US" sz="1200">
                <a:solidFill>
                  <a:prstClr val="black"/>
                </a:solidFill>
                <a:latin typeface="Calibri"/>
              </a:rPr>
              <a:pPr defTabSz="966612">
                <a:defRPr/>
              </a:pPr>
              <a:t>76</a:t>
            </a:fld>
            <a:endParaRPr lang="en-US" altLang="en-US" sz="1200">
              <a:solidFill>
                <a:prstClr val="black"/>
              </a:solidFill>
              <a:latin typeface="Calibri"/>
            </a:endParaRPr>
          </a:p>
        </p:txBody>
      </p:sp>
      <p:sp>
        <p:nvSpPr>
          <p:cNvPr id="109570" name="Rectangle 2"/>
          <p:cNvSpPr>
            <a:spLocks noGrp="1" noRot="1" noChangeAspect="1" noChangeArrowheads="1" noTextEdit="1"/>
          </p:cNvSpPr>
          <p:nvPr>
            <p:ph type="sldImg"/>
          </p:nvPr>
        </p:nvSpPr>
        <p:spPr>
          <a:xfrm>
            <a:off x="608013" y="714375"/>
            <a:ext cx="6335712" cy="3565525"/>
          </a:xfrm>
          <a:ln/>
        </p:spPr>
      </p:sp>
      <p:sp>
        <p:nvSpPr>
          <p:cNvPr id="109571" name="Rectangle 3"/>
          <p:cNvSpPr>
            <a:spLocks noGrp="1" noChangeArrowheads="1"/>
          </p:cNvSpPr>
          <p:nvPr>
            <p:ph type="body" idx="1"/>
          </p:nvPr>
        </p:nvSpPr>
        <p:spPr/>
        <p:txBody>
          <a:bodyPr/>
          <a:lstStyle/>
          <a:p>
            <a:r>
              <a:rPr lang="en-US" altLang="en-US"/>
              <a:t>-&gt; http://senguptas.org/Documents/cassandra_cs349c_presentation.pdf</a:t>
            </a:r>
          </a:p>
        </p:txBody>
      </p:sp>
    </p:spTree>
    <p:extLst>
      <p:ext uri="{BB962C8B-B14F-4D97-AF65-F5344CB8AC3E}">
        <p14:creationId xmlns:p14="http://schemas.microsoft.com/office/powerpoint/2010/main" val="254587991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08013" y="714375"/>
            <a:ext cx="6335712" cy="356552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defTabSz="966612">
              <a:defRPr/>
            </a:pPr>
            <a:fld id="{D6B63F0F-EF25-E144-90D4-8660C835D5BF}" type="slidenum">
              <a:rPr lang="en-US" sz="1200">
                <a:solidFill>
                  <a:prstClr val="black"/>
                </a:solidFill>
                <a:latin typeface="Calibri"/>
              </a:rPr>
              <a:pPr defTabSz="966612">
                <a:defRPr/>
              </a:pPr>
              <a:t>80</a:t>
            </a:fld>
            <a:endParaRPr lang="en-US" sz="1200">
              <a:solidFill>
                <a:prstClr val="black"/>
              </a:solidFill>
              <a:latin typeface="Calibri"/>
            </a:endParaRPr>
          </a:p>
        </p:txBody>
      </p:sp>
    </p:spTree>
    <p:extLst>
      <p:ext uri="{BB962C8B-B14F-4D97-AF65-F5344CB8AC3E}">
        <p14:creationId xmlns:p14="http://schemas.microsoft.com/office/powerpoint/2010/main" val="100390377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06425" y="714375"/>
            <a:ext cx="6337300" cy="356552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defTabSz="966612">
              <a:defRPr/>
            </a:pPr>
            <a:fld id="{D6B63F0F-EF25-E144-90D4-8660C835D5BF}" type="slidenum">
              <a:rPr lang="en-US" sz="1200">
                <a:solidFill>
                  <a:prstClr val="black"/>
                </a:solidFill>
                <a:latin typeface="Calibri"/>
              </a:rPr>
              <a:pPr defTabSz="966612">
                <a:defRPr/>
              </a:pPr>
              <a:t>81</a:t>
            </a:fld>
            <a:endParaRPr lang="en-US" sz="1200">
              <a:solidFill>
                <a:prstClr val="black"/>
              </a:solidFill>
              <a:latin typeface="Calibri"/>
            </a:endParaRPr>
          </a:p>
        </p:txBody>
      </p:sp>
    </p:spTree>
    <p:extLst>
      <p:ext uri="{BB962C8B-B14F-4D97-AF65-F5344CB8AC3E}">
        <p14:creationId xmlns:p14="http://schemas.microsoft.com/office/powerpoint/2010/main" val="259285309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08013" y="714375"/>
            <a:ext cx="6335712" cy="356552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defTabSz="966612">
              <a:defRPr/>
            </a:pPr>
            <a:fld id="{D6B63F0F-EF25-E144-90D4-8660C835D5BF}" type="slidenum">
              <a:rPr lang="en-US" sz="1200">
                <a:solidFill>
                  <a:prstClr val="black"/>
                </a:solidFill>
                <a:latin typeface="Calibri"/>
              </a:rPr>
              <a:pPr defTabSz="966612">
                <a:defRPr/>
              </a:pPr>
              <a:t>82</a:t>
            </a:fld>
            <a:endParaRPr lang="en-US" sz="1200">
              <a:solidFill>
                <a:prstClr val="black"/>
              </a:solidFill>
              <a:latin typeface="Calibri"/>
            </a:endParaRPr>
          </a:p>
        </p:txBody>
      </p:sp>
    </p:spTree>
    <p:extLst>
      <p:ext uri="{BB962C8B-B14F-4D97-AF65-F5344CB8AC3E}">
        <p14:creationId xmlns:p14="http://schemas.microsoft.com/office/powerpoint/2010/main" val="92947630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08013" y="714375"/>
            <a:ext cx="6335712" cy="356552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defTabSz="966612">
              <a:defRPr/>
            </a:pPr>
            <a:fld id="{D6B63F0F-EF25-E144-90D4-8660C835D5BF}" type="slidenum">
              <a:rPr lang="en-US" sz="1200">
                <a:solidFill>
                  <a:prstClr val="black"/>
                </a:solidFill>
                <a:latin typeface="Calibri"/>
              </a:rPr>
              <a:pPr defTabSz="966612">
                <a:defRPr/>
              </a:pPr>
              <a:t>83</a:t>
            </a:fld>
            <a:endParaRPr lang="en-US" sz="1200">
              <a:solidFill>
                <a:prstClr val="black"/>
              </a:solidFill>
              <a:latin typeface="Calibri"/>
            </a:endParaRPr>
          </a:p>
        </p:txBody>
      </p:sp>
    </p:spTree>
    <p:extLst>
      <p:ext uri="{BB962C8B-B14F-4D97-AF65-F5344CB8AC3E}">
        <p14:creationId xmlns:p14="http://schemas.microsoft.com/office/powerpoint/2010/main" val="29023594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defTabSz="966612">
              <a:defRPr/>
            </a:pPr>
            <a:fld id="{5CD23118-9CF0-43D6-9B0F-81C04F7354A5}" type="slidenum">
              <a:rPr lang="en-US" altLang="en-US" sz="1200">
                <a:solidFill>
                  <a:prstClr val="black"/>
                </a:solidFill>
                <a:latin typeface="Calibri"/>
              </a:rPr>
              <a:pPr defTabSz="966612">
                <a:defRPr/>
              </a:pPr>
              <a:t>8</a:t>
            </a:fld>
            <a:endParaRPr lang="en-US" altLang="en-US" sz="1200">
              <a:solidFill>
                <a:prstClr val="black"/>
              </a:solidFill>
              <a:latin typeface="Calibri"/>
            </a:endParaRPr>
          </a:p>
        </p:txBody>
      </p:sp>
      <p:sp>
        <p:nvSpPr>
          <p:cNvPr id="60418" name="Rectangle 2"/>
          <p:cNvSpPr>
            <a:spLocks noGrp="1" noRot="1" noChangeAspect="1" noChangeArrowheads="1" noTextEdit="1"/>
          </p:cNvSpPr>
          <p:nvPr>
            <p:ph type="sldImg"/>
          </p:nvPr>
        </p:nvSpPr>
        <p:spPr>
          <a:xfrm>
            <a:off x="608013" y="714375"/>
            <a:ext cx="6335712" cy="3565525"/>
          </a:xfrm>
          <a:ln/>
        </p:spPr>
      </p:sp>
      <p:sp>
        <p:nvSpPr>
          <p:cNvPr id="60419" name="Rectangle 3"/>
          <p:cNvSpPr>
            <a:spLocks noGrp="1" noChangeArrowheads="1"/>
          </p:cNvSpPr>
          <p:nvPr>
            <p:ph type="body" idx="1"/>
          </p:nvPr>
        </p:nvSpPr>
        <p:spPr/>
        <p:txBody>
          <a:bodyPr/>
          <a:lstStyle/>
          <a:p>
            <a:r>
              <a:rPr lang="en-US" altLang="en-US"/>
              <a:t>-&gt; NoSQL was a term coined by Eric Evans.  He states that ‘… but the whole point of seeking alternatives is that you need to solve a problem that relational databases are a bad fit for. …</a:t>
            </a:r>
          </a:p>
          <a:p>
            <a:r>
              <a:rPr lang="en-US" altLang="en-US"/>
              <a:t>-&gt; This is why people are continually interpreting nosql to be </a:t>
            </a:r>
            <a:r>
              <a:rPr lang="en-US" altLang="en-US" i="1"/>
              <a:t>anti-RDBMS</a:t>
            </a:r>
            <a:r>
              <a:rPr lang="en-US" altLang="en-US"/>
              <a:t>, it's the only rational conclusion when the only thing some of these projects share in common is that they are </a:t>
            </a:r>
            <a:r>
              <a:rPr lang="en-US" altLang="en-US" i="1"/>
              <a:t>not relational databases</a:t>
            </a:r>
            <a:r>
              <a:rPr lang="en-US" altLang="en-US"/>
              <a:t>.’  </a:t>
            </a:r>
          </a:p>
          <a:p>
            <a:r>
              <a:rPr lang="en-US" altLang="en-US"/>
              <a:t>-&gt; Emil Elfrem stated it is not a ‘NO’ SQL but more of a ‘Not Only” SQL. </a:t>
            </a:r>
          </a:p>
          <a:p>
            <a:endParaRPr lang="en-US" altLang="en-US"/>
          </a:p>
        </p:txBody>
      </p:sp>
    </p:spTree>
    <p:extLst>
      <p:ext uri="{BB962C8B-B14F-4D97-AF65-F5344CB8AC3E}">
        <p14:creationId xmlns:p14="http://schemas.microsoft.com/office/powerpoint/2010/main" val="10023296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08013" y="714375"/>
            <a:ext cx="6335712" cy="356552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defTabSz="966612">
              <a:defRPr/>
            </a:pPr>
            <a:fld id="{D6B63F0F-EF25-E144-90D4-8660C835D5BF}" type="slidenum">
              <a:rPr lang="en-US" sz="1200">
                <a:solidFill>
                  <a:prstClr val="black"/>
                </a:solidFill>
                <a:latin typeface="Calibri"/>
              </a:rPr>
              <a:pPr defTabSz="966612">
                <a:defRPr/>
              </a:pPr>
              <a:t>84</a:t>
            </a:fld>
            <a:endParaRPr lang="en-US" sz="1200">
              <a:solidFill>
                <a:prstClr val="black"/>
              </a:solidFill>
              <a:latin typeface="Calibri"/>
            </a:endParaRPr>
          </a:p>
        </p:txBody>
      </p:sp>
    </p:spTree>
    <p:extLst>
      <p:ext uri="{BB962C8B-B14F-4D97-AF65-F5344CB8AC3E}">
        <p14:creationId xmlns:p14="http://schemas.microsoft.com/office/powerpoint/2010/main" val="376297848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08013" y="714375"/>
            <a:ext cx="6335712" cy="356552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defTabSz="966612">
              <a:defRPr/>
            </a:pPr>
            <a:fld id="{D6B63F0F-EF25-E144-90D4-8660C835D5BF}" type="slidenum">
              <a:rPr lang="en-US" sz="1200">
                <a:solidFill>
                  <a:prstClr val="black"/>
                </a:solidFill>
                <a:latin typeface="Calibri"/>
              </a:rPr>
              <a:pPr defTabSz="966612">
                <a:defRPr/>
              </a:pPr>
              <a:t>85</a:t>
            </a:fld>
            <a:endParaRPr lang="en-US" sz="1200">
              <a:solidFill>
                <a:prstClr val="black"/>
              </a:solidFill>
              <a:latin typeface="Calibri"/>
            </a:endParaRPr>
          </a:p>
        </p:txBody>
      </p:sp>
    </p:spTree>
    <p:extLst>
      <p:ext uri="{BB962C8B-B14F-4D97-AF65-F5344CB8AC3E}">
        <p14:creationId xmlns:p14="http://schemas.microsoft.com/office/powerpoint/2010/main" val="403757243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08013" y="714375"/>
            <a:ext cx="6335712" cy="356552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defTabSz="966612">
              <a:defRPr/>
            </a:pPr>
            <a:fld id="{D6B63F0F-EF25-E144-90D4-8660C835D5BF}" type="slidenum">
              <a:rPr lang="en-US" sz="1200">
                <a:solidFill>
                  <a:prstClr val="black"/>
                </a:solidFill>
                <a:latin typeface="Calibri"/>
              </a:rPr>
              <a:pPr defTabSz="966612">
                <a:defRPr/>
              </a:pPr>
              <a:t>86</a:t>
            </a:fld>
            <a:endParaRPr lang="en-US" sz="1200">
              <a:solidFill>
                <a:prstClr val="black"/>
              </a:solidFill>
              <a:latin typeface="Calibri"/>
            </a:endParaRPr>
          </a:p>
        </p:txBody>
      </p:sp>
    </p:spTree>
    <p:extLst>
      <p:ext uri="{BB962C8B-B14F-4D97-AF65-F5344CB8AC3E}">
        <p14:creationId xmlns:p14="http://schemas.microsoft.com/office/powerpoint/2010/main" val="138987611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06425" y="714375"/>
            <a:ext cx="6337300" cy="356552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defTabSz="966612">
              <a:defRPr/>
            </a:pPr>
            <a:fld id="{D6B63F0F-EF25-E144-90D4-8660C835D5BF}" type="slidenum">
              <a:rPr lang="en-US" sz="1200">
                <a:solidFill>
                  <a:prstClr val="black"/>
                </a:solidFill>
                <a:latin typeface="Calibri"/>
              </a:rPr>
              <a:pPr defTabSz="966612">
                <a:defRPr/>
              </a:pPr>
              <a:t>87</a:t>
            </a:fld>
            <a:endParaRPr lang="en-US" sz="1200">
              <a:solidFill>
                <a:prstClr val="black"/>
              </a:solidFill>
              <a:latin typeface="Calibri"/>
            </a:endParaRPr>
          </a:p>
        </p:txBody>
      </p:sp>
    </p:spTree>
    <p:extLst>
      <p:ext uri="{BB962C8B-B14F-4D97-AF65-F5344CB8AC3E}">
        <p14:creationId xmlns:p14="http://schemas.microsoft.com/office/powerpoint/2010/main" val="40000545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defTabSz="966612">
              <a:defRPr/>
            </a:pPr>
            <a:fld id="{3C478746-8DF2-49A9-BCD9-C9B3A95ED378}" type="slidenum">
              <a:rPr lang="en-US" altLang="en-US" sz="1200">
                <a:solidFill>
                  <a:prstClr val="black"/>
                </a:solidFill>
                <a:latin typeface="Calibri"/>
              </a:rPr>
              <a:pPr defTabSz="966612">
                <a:defRPr/>
              </a:pPr>
              <a:t>9</a:t>
            </a:fld>
            <a:endParaRPr lang="en-US" altLang="en-US" sz="1200">
              <a:solidFill>
                <a:prstClr val="black"/>
              </a:solidFill>
              <a:latin typeface="Calibri"/>
            </a:endParaRPr>
          </a:p>
        </p:txBody>
      </p:sp>
      <p:sp>
        <p:nvSpPr>
          <p:cNvPr id="33794" name="Rectangle 2"/>
          <p:cNvSpPr>
            <a:spLocks noGrp="1" noRot="1" noChangeAspect="1" noChangeArrowheads="1" noTextEdit="1"/>
          </p:cNvSpPr>
          <p:nvPr>
            <p:ph type="sldImg"/>
          </p:nvPr>
        </p:nvSpPr>
        <p:spPr>
          <a:xfrm>
            <a:off x="608013" y="714375"/>
            <a:ext cx="6335712" cy="3565525"/>
          </a:xfrm>
          <a:ln/>
        </p:spPr>
      </p:sp>
      <p:sp>
        <p:nvSpPr>
          <p:cNvPr id="33795" name="Rectangle 3"/>
          <p:cNvSpPr>
            <a:spLocks noGrp="1" noChangeArrowheads="1"/>
          </p:cNvSpPr>
          <p:nvPr>
            <p:ph type="body" idx="1"/>
          </p:nvPr>
        </p:nvSpPr>
        <p:spPr/>
        <p:txBody>
          <a:bodyPr/>
          <a:lstStyle/>
          <a:p>
            <a:r>
              <a:rPr lang="en-US" altLang="en-US"/>
              <a:t>-&gt; Too often as consultants, when we talk about data storage, we immediately reach for a relational database.</a:t>
            </a:r>
          </a:p>
          <a:p>
            <a:r>
              <a:rPr lang="en-US" altLang="en-US"/>
              <a:t>-&gt; Relational databases offer a very good general purpose solution to many different data storage needs.</a:t>
            </a:r>
          </a:p>
          <a:p>
            <a:r>
              <a:rPr lang="en-US" altLang="en-US"/>
              <a:t>-&gt; In other words, it is the safe choice and will work in many situations.</a:t>
            </a:r>
          </a:p>
          <a:p>
            <a:r>
              <a:rPr lang="en-US" altLang="en-US"/>
              <a:t>-&gt; Need to have some knowledge of alternatives, if nothing else to know when a NoSQL solution needs further investigation.</a:t>
            </a:r>
          </a:p>
        </p:txBody>
      </p:sp>
    </p:spTree>
    <p:extLst>
      <p:ext uri="{BB962C8B-B14F-4D97-AF65-F5344CB8AC3E}">
        <p14:creationId xmlns:p14="http://schemas.microsoft.com/office/powerpoint/2010/main" val="23190043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defTabSz="966612">
              <a:defRPr/>
            </a:pPr>
            <a:fld id="{52C5414A-CE91-4247-A365-18E10182B5DF}" type="slidenum">
              <a:rPr lang="en-US" altLang="en-US" sz="1200">
                <a:solidFill>
                  <a:prstClr val="black"/>
                </a:solidFill>
                <a:latin typeface="Calibri"/>
              </a:rPr>
              <a:pPr defTabSz="966612">
                <a:defRPr/>
              </a:pPr>
              <a:t>10</a:t>
            </a:fld>
            <a:endParaRPr lang="en-US" altLang="en-US" sz="1200">
              <a:solidFill>
                <a:prstClr val="black"/>
              </a:solidFill>
              <a:latin typeface="Calibri"/>
            </a:endParaRPr>
          </a:p>
        </p:txBody>
      </p:sp>
      <p:sp>
        <p:nvSpPr>
          <p:cNvPr id="20482" name="Rectangle 2"/>
          <p:cNvSpPr>
            <a:spLocks noGrp="1" noRot="1" noChangeAspect="1" noChangeArrowheads="1" noTextEdit="1"/>
          </p:cNvSpPr>
          <p:nvPr>
            <p:ph type="sldImg"/>
          </p:nvPr>
        </p:nvSpPr>
        <p:spPr>
          <a:xfrm>
            <a:off x="606425" y="714375"/>
            <a:ext cx="6337300" cy="3565525"/>
          </a:xfrm>
          <a:ln/>
        </p:spPr>
      </p:sp>
      <p:sp>
        <p:nvSpPr>
          <p:cNvPr id="20483" name="Rectangle 3"/>
          <p:cNvSpPr>
            <a:spLocks noGrp="1" noChangeArrowheads="1"/>
          </p:cNvSpPr>
          <p:nvPr>
            <p:ph type="body" idx="1"/>
          </p:nvPr>
        </p:nvSpPr>
        <p:spPr/>
        <p:txBody>
          <a:bodyPr/>
          <a:lstStyle/>
          <a:p>
            <a:pPr>
              <a:lnSpc>
                <a:spcPct val="90000"/>
              </a:lnSpc>
            </a:pPr>
            <a:r>
              <a:rPr lang="en-US" altLang="en-US"/>
              <a:t>-&gt; However, the people with the largest datasets (terrabyte/petabyte) began to realize that sharding was putting a bandage on their issues.  The more aggressive thought leaders (Google, Facebook, Twitter) began to explore alternative ways to store data.  This became especially true in 2008/2009.</a:t>
            </a:r>
          </a:p>
          <a:p>
            <a:pPr>
              <a:lnSpc>
                <a:spcPct val="90000"/>
              </a:lnSpc>
            </a:pPr>
            <a:r>
              <a:rPr lang="en-US" altLang="en-US"/>
              <a:t>-&gt; These datasets have high read/write rates.</a:t>
            </a:r>
          </a:p>
          <a:p>
            <a:pPr>
              <a:lnSpc>
                <a:spcPct val="90000"/>
              </a:lnSpc>
            </a:pPr>
            <a:r>
              <a:rPr lang="en-US" altLang="en-US"/>
              <a:t>-&gt; With the advent of Amazon S3, a large respected vendor made the statement that maybe is was okay to look at alternative storage solutions other that relational.</a:t>
            </a:r>
          </a:p>
          <a:p>
            <a:pPr>
              <a:lnSpc>
                <a:spcPct val="90000"/>
              </a:lnSpc>
            </a:pPr>
            <a:r>
              <a:rPr lang="en-US" altLang="en-US"/>
              <a:t>-&gt; All of the NoSQL options with the exception of Amazon S3 (Amazon Dynamo) are open-source solutions.  This provides a low-cost entry point to ‘kick the tires’.</a:t>
            </a:r>
          </a:p>
        </p:txBody>
      </p:sp>
    </p:spTree>
    <p:extLst>
      <p:ext uri="{BB962C8B-B14F-4D97-AF65-F5344CB8AC3E}">
        <p14:creationId xmlns:p14="http://schemas.microsoft.com/office/powerpoint/2010/main" val="42867020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defTabSz="966612">
              <a:defRPr/>
            </a:pPr>
            <a:fld id="{97166662-5587-46E6-8BD9-3DD1076C2890}" type="slidenum">
              <a:rPr lang="en-US" altLang="en-US" sz="1200">
                <a:solidFill>
                  <a:prstClr val="black"/>
                </a:solidFill>
                <a:latin typeface="Calibri"/>
              </a:rPr>
              <a:pPr defTabSz="966612">
                <a:defRPr/>
              </a:pPr>
              <a:t>30</a:t>
            </a:fld>
            <a:endParaRPr lang="en-US" altLang="en-US" sz="1200">
              <a:solidFill>
                <a:prstClr val="black"/>
              </a:solidFill>
              <a:latin typeface="Calibri"/>
            </a:endParaRPr>
          </a:p>
        </p:txBody>
      </p:sp>
      <p:sp>
        <p:nvSpPr>
          <p:cNvPr id="91138" name="Rectangle 2"/>
          <p:cNvSpPr>
            <a:spLocks noGrp="1" noRot="1" noChangeAspect="1" noChangeArrowheads="1" noTextEdit="1"/>
          </p:cNvSpPr>
          <p:nvPr>
            <p:ph type="sldImg"/>
          </p:nvPr>
        </p:nvSpPr>
        <p:spPr>
          <a:xfrm>
            <a:off x="608013" y="714375"/>
            <a:ext cx="6335712" cy="3565525"/>
          </a:xfrm>
          <a:ln/>
        </p:spPr>
      </p:sp>
      <p:sp>
        <p:nvSpPr>
          <p:cNvPr id="91139" name="Rectangle 3"/>
          <p:cNvSpPr>
            <a:spLocks noGrp="1" noChangeArrowheads="1"/>
          </p:cNvSpPr>
          <p:nvPr>
            <p:ph type="body" idx="1"/>
          </p:nvPr>
        </p:nvSpPr>
        <p:spPr/>
        <p:txBody>
          <a:bodyPr/>
          <a:lstStyle/>
          <a:p>
            <a:r>
              <a:rPr lang="en-US" altLang="en-US"/>
              <a:t>-&gt; BigTable: http://labs.google.com/papers/bigtable.html</a:t>
            </a:r>
          </a:p>
          <a:p>
            <a:r>
              <a:rPr lang="en-US" altLang="en-US"/>
              <a:t>-&gt; Dynamo: http://www.allthingsdistributed.com/2007/10/amazons_dynamo.html and  http://www.allthingsdistributed.com/files/amazon-dynamo-sosp2007.pdf</a:t>
            </a:r>
          </a:p>
          <a:p>
            <a:r>
              <a:rPr lang="en-US" altLang="en-US"/>
              <a:t>-&gt; Amazon and consistency </a:t>
            </a:r>
          </a:p>
          <a:p>
            <a:r>
              <a:rPr lang="en-US" altLang="en-US"/>
              <a:t>    * http://www.allthingsdistributed.com/2010/02</a:t>
            </a:r>
          </a:p>
          <a:p>
            <a:r>
              <a:rPr lang="en-US" altLang="en-US"/>
              <a:t>    * http://www.allthingsdistributed.com/2008/12</a:t>
            </a:r>
          </a:p>
          <a:p>
            <a:pPr lvl="1"/>
            <a:endParaRPr lang="en-US" altLang="en-US"/>
          </a:p>
        </p:txBody>
      </p:sp>
    </p:spTree>
    <p:extLst>
      <p:ext uri="{BB962C8B-B14F-4D97-AF65-F5344CB8AC3E}">
        <p14:creationId xmlns:p14="http://schemas.microsoft.com/office/powerpoint/2010/main" val="9180573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defTabSz="966612">
              <a:defRPr/>
            </a:pPr>
            <a:fld id="{97166662-5587-46E6-8BD9-3DD1076C2890}" type="slidenum">
              <a:rPr lang="en-US" altLang="en-US" sz="1200">
                <a:solidFill>
                  <a:prstClr val="black"/>
                </a:solidFill>
                <a:latin typeface="Calibri"/>
              </a:rPr>
              <a:pPr defTabSz="966612">
                <a:defRPr/>
              </a:pPr>
              <a:t>31</a:t>
            </a:fld>
            <a:endParaRPr lang="en-US" altLang="en-US" sz="1200">
              <a:solidFill>
                <a:prstClr val="black"/>
              </a:solidFill>
              <a:latin typeface="Calibri"/>
            </a:endParaRPr>
          </a:p>
        </p:txBody>
      </p:sp>
      <p:sp>
        <p:nvSpPr>
          <p:cNvPr id="91138" name="Rectangle 2"/>
          <p:cNvSpPr>
            <a:spLocks noGrp="1" noRot="1" noChangeAspect="1" noChangeArrowheads="1" noTextEdit="1"/>
          </p:cNvSpPr>
          <p:nvPr>
            <p:ph type="sldImg"/>
          </p:nvPr>
        </p:nvSpPr>
        <p:spPr>
          <a:xfrm>
            <a:off x="608013" y="714375"/>
            <a:ext cx="6335712" cy="3565525"/>
          </a:xfrm>
          <a:ln/>
        </p:spPr>
      </p:sp>
      <p:sp>
        <p:nvSpPr>
          <p:cNvPr id="91139" name="Rectangle 3"/>
          <p:cNvSpPr>
            <a:spLocks noGrp="1" noChangeArrowheads="1"/>
          </p:cNvSpPr>
          <p:nvPr>
            <p:ph type="body" idx="1"/>
          </p:nvPr>
        </p:nvSpPr>
        <p:spPr/>
        <p:txBody>
          <a:bodyPr/>
          <a:lstStyle/>
          <a:p>
            <a:r>
              <a:rPr lang="en-US" altLang="en-US"/>
              <a:t>-&gt; BigTable: http://labs.google.com/papers/bigtable.html</a:t>
            </a:r>
          </a:p>
          <a:p>
            <a:r>
              <a:rPr lang="en-US" altLang="en-US"/>
              <a:t>-&gt; Dynamo: http://www.allthingsdistributed.com/2007/10/amazons_dynamo.html and  http://www.allthingsdistributed.com/files/amazon-dynamo-sosp2007.pdf</a:t>
            </a:r>
          </a:p>
          <a:p>
            <a:r>
              <a:rPr lang="en-US" altLang="en-US"/>
              <a:t>-&gt; Amazon and consistency </a:t>
            </a:r>
          </a:p>
          <a:p>
            <a:r>
              <a:rPr lang="en-US" altLang="en-US"/>
              <a:t>    * http://www.allthingsdistributed.com/2010/02</a:t>
            </a:r>
          </a:p>
          <a:p>
            <a:r>
              <a:rPr lang="en-US" altLang="en-US"/>
              <a:t>    * http://www.allthingsdistributed.com/2008/12</a:t>
            </a:r>
          </a:p>
          <a:p>
            <a:pPr lvl="1"/>
            <a:endParaRPr lang="en-US" altLang="en-US"/>
          </a:p>
        </p:txBody>
      </p:sp>
    </p:spTree>
    <p:extLst>
      <p:ext uri="{BB962C8B-B14F-4D97-AF65-F5344CB8AC3E}">
        <p14:creationId xmlns:p14="http://schemas.microsoft.com/office/powerpoint/2010/main" val="39703484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defTabSz="966612">
              <a:defRPr/>
            </a:pPr>
            <a:fld id="{8C5C6D6A-81CD-4D9D-833A-B5AD784427D6}" type="slidenum">
              <a:rPr lang="en-US" altLang="en-US" sz="1200">
                <a:solidFill>
                  <a:prstClr val="black"/>
                </a:solidFill>
                <a:latin typeface="Calibri"/>
              </a:rPr>
              <a:pPr defTabSz="966612">
                <a:defRPr/>
              </a:pPr>
              <a:t>32</a:t>
            </a:fld>
            <a:endParaRPr lang="en-US" altLang="en-US" sz="1200">
              <a:solidFill>
                <a:prstClr val="black"/>
              </a:solidFill>
              <a:latin typeface="Calibri"/>
            </a:endParaRPr>
          </a:p>
        </p:txBody>
      </p:sp>
      <p:sp>
        <p:nvSpPr>
          <p:cNvPr id="21506" name="Rectangle 2"/>
          <p:cNvSpPr>
            <a:spLocks noGrp="1" noRot="1" noChangeAspect="1" noChangeArrowheads="1" noTextEdit="1"/>
          </p:cNvSpPr>
          <p:nvPr>
            <p:ph type="sldImg"/>
          </p:nvPr>
        </p:nvSpPr>
        <p:spPr>
          <a:xfrm>
            <a:off x="608013" y="714375"/>
            <a:ext cx="6335712" cy="3565525"/>
          </a:xfrm>
          <a:ln/>
        </p:spPr>
      </p:sp>
      <p:sp>
        <p:nvSpPr>
          <p:cNvPr id="21507" name="Rectangle 3"/>
          <p:cNvSpPr>
            <a:spLocks noGrp="1" noChangeArrowheads="1"/>
          </p:cNvSpPr>
          <p:nvPr>
            <p:ph type="body" idx="1"/>
          </p:nvPr>
        </p:nvSpPr>
        <p:spPr/>
        <p:txBody>
          <a:bodyPr/>
          <a:lstStyle/>
          <a:p>
            <a:r>
              <a:rPr lang="en-US" altLang="en-US"/>
              <a:t>-&gt; So you have reached a point where a read-only cache and write-based RDBMS isn’t delivering the throughput necessary to support a particular application.</a:t>
            </a:r>
          </a:p>
          <a:p>
            <a:r>
              <a:rPr lang="en-US" altLang="en-US"/>
              <a:t>-&gt; You need to examine alternatives and what alternatives are out there.</a:t>
            </a:r>
          </a:p>
          <a:p>
            <a:r>
              <a:rPr lang="en-US" altLang="en-US"/>
              <a:t>-&gt; The NoSQL databases are a pragmatic response to growing scale of databases and the falling prices of commodity hardware.  </a:t>
            </a:r>
          </a:p>
          <a:p>
            <a:r>
              <a:rPr lang="en-US" altLang="en-US"/>
              <a:t>-&gt; Most likely, 10 years from now, the majority of data is still stored in RDBMS.</a:t>
            </a:r>
          </a:p>
          <a:p>
            <a:endParaRPr lang="en-US" altLang="en-US"/>
          </a:p>
        </p:txBody>
      </p:sp>
    </p:spTree>
    <p:extLst>
      <p:ext uri="{BB962C8B-B14F-4D97-AF65-F5344CB8AC3E}">
        <p14:creationId xmlns:p14="http://schemas.microsoft.com/office/powerpoint/2010/main" val="1269606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defTabSz="966612">
              <a:defRPr/>
            </a:pPr>
            <a:fld id="{BD3B3F61-CA2F-496B-9B26-FABC3444C7DE}" type="slidenum">
              <a:rPr lang="en-US" altLang="en-US" sz="1200">
                <a:solidFill>
                  <a:prstClr val="black"/>
                </a:solidFill>
                <a:latin typeface="Calibri"/>
              </a:rPr>
              <a:pPr defTabSz="966612">
                <a:defRPr/>
              </a:pPr>
              <a:t>33</a:t>
            </a:fld>
            <a:endParaRPr lang="en-US" altLang="en-US" sz="1200">
              <a:solidFill>
                <a:prstClr val="black"/>
              </a:solidFill>
              <a:latin typeface="Calibri"/>
            </a:endParaRPr>
          </a:p>
        </p:txBody>
      </p:sp>
      <p:sp>
        <p:nvSpPr>
          <p:cNvPr id="17410" name="Rectangle 2"/>
          <p:cNvSpPr>
            <a:spLocks noGrp="1" noRot="1" noChangeAspect="1" noChangeArrowheads="1" noTextEdit="1"/>
          </p:cNvSpPr>
          <p:nvPr>
            <p:ph type="sldImg"/>
          </p:nvPr>
        </p:nvSpPr>
        <p:spPr>
          <a:xfrm>
            <a:off x="608013" y="714375"/>
            <a:ext cx="6335712" cy="3565525"/>
          </a:xfrm>
          <a:ln/>
        </p:spPr>
      </p:sp>
      <p:sp>
        <p:nvSpPr>
          <p:cNvPr id="17411" name="Rectangle 3"/>
          <p:cNvSpPr>
            <a:spLocks noGrp="1" noChangeArrowheads="1"/>
          </p:cNvSpPr>
          <p:nvPr>
            <p:ph type="body" idx="1"/>
          </p:nvPr>
        </p:nvSpPr>
        <p:spPr/>
        <p:txBody>
          <a:bodyPr/>
          <a:lstStyle/>
          <a:p>
            <a:r>
              <a:rPr lang="en-US" altLang="en-US"/>
              <a:t>-&gt; Not an exhaustive list, just some of the more well-known. </a:t>
            </a:r>
          </a:p>
          <a:p>
            <a:r>
              <a:rPr lang="en-US" altLang="en-US"/>
              <a:t>-&gt; HBase is the data storage solution for Hadoop.</a:t>
            </a:r>
          </a:p>
          <a:p>
            <a:r>
              <a:rPr lang="en-US" altLang="en-US"/>
              <a:t>-&gt; Graph: is a network database that uses edges and nodes to represent and store data.</a:t>
            </a:r>
          </a:p>
          <a:p>
            <a:r>
              <a:rPr lang="en-US" altLang="en-US"/>
              <a:t>-&gt; Document: views are stored as rows which are kept sorted by key. Can adapt to variations in document structure.</a:t>
            </a:r>
          </a:p>
        </p:txBody>
      </p:sp>
    </p:spTree>
    <p:extLst>
      <p:ext uri="{BB962C8B-B14F-4D97-AF65-F5344CB8AC3E}">
        <p14:creationId xmlns:p14="http://schemas.microsoft.com/office/powerpoint/2010/main" val="11034222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32"/>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a:t>DGB 5/2013</a:t>
            </a:r>
          </a:p>
        </p:txBody>
      </p:sp>
      <p:sp>
        <p:nvSpPr>
          <p:cNvPr id="6" name="Slide Number Placeholder 5"/>
          <p:cNvSpPr>
            <a:spLocks noGrp="1"/>
          </p:cNvSpPr>
          <p:nvPr>
            <p:ph type="sldNum" sz="quarter" idx="12"/>
          </p:nvPr>
        </p:nvSpPr>
        <p:spPr/>
        <p:txBody>
          <a:bodyPr/>
          <a:lstStyle/>
          <a:p>
            <a:fld id="{B94A0634-974A-46A7-B268-05D2A189DA49}" type="slidenum">
              <a:rPr lang="en-US" smtClean="0"/>
              <a:t>‹#›</a:t>
            </a:fld>
            <a:endParaRPr lang="en-US"/>
          </a:p>
        </p:txBody>
      </p:sp>
    </p:spTree>
    <p:extLst>
      <p:ext uri="{BB962C8B-B14F-4D97-AF65-F5344CB8AC3E}">
        <p14:creationId xmlns:p14="http://schemas.microsoft.com/office/powerpoint/2010/main" val="10086181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a:t>DGB 5/2013</a:t>
            </a:r>
          </a:p>
        </p:txBody>
      </p:sp>
      <p:sp>
        <p:nvSpPr>
          <p:cNvPr id="6" name="Slide Number Placeholder 5"/>
          <p:cNvSpPr>
            <a:spLocks noGrp="1"/>
          </p:cNvSpPr>
          <p:nvPr>
            <p:ph type="sldNum" sz="quarter" idx="12"/>
          </p:nvPr>
        </p:nvSpPr>
        <p:spPr/>
        <p:txBody>
          <a:bodyPr/>
          <a:lstStyle/>
          <a:p>
            <a:fld id="{B94A0634-974A-46A7-B268-05D2A189DA49}" type="slidenum">
              <a:rPr lang="en-US" smtClean="0"/>
              <a:t>‹#›</a:t>
            </a:fld>
            <a:endParaRPr lang="en-US"/>
          </a:p>
        </p:txBody>
      </p:sp>
    </p:spTree>
    <p:extLst>
      <p:ext uri="{BB962C8B-B14F-4D97-AF65-F5344CB8AC3E}">
        <p14:creationId xmlns:p14="http://schemas.microsoft.com/office/powerpoint/2010/main" val="31718234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5"/>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45"/>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a:t>DGB 5/2013</a:t>
            </a:r>
          </a:p>
        </p:txBody>
      </p:sp>
      <p:sp>
        <p:nvSpPr>
          <p:cNvPr id="6" name="Slide Number Placeholder 5"/>
          <p:cNvSpPr>
            <a:spLocks noGrp="1"/>
          </p:cNvSpPr>
          <p:nvPr>
            <p:ph type="sldNum" sz="quarter" idx="12"/>
          </p:nvPr>
        </p:nvSpPr>
        <p:spPr/>
        <p:txBody>
          <a:bodyPr/>
          <a:lstStyle/>
          <a:p>
            <a:fld id="{B94A0634-974A-46A7-B268-05D2A189DA49}" type="slidenum">
              <a:rPr lang="en-US" smtClean="0"/>
              <a:t>‹#›</a:t>
            </a:fld>
            <a:endParaRPr lang="en-US"/>
          </a:p>
        </p:txBody>
      </p:sp>
    </p:spTree>
    <p:extLst>
      <p:ext uri="{BB962C8B-B14F-4D97-AF65-F5344CB8AC3E}">
        <p14:creationId xmlns:p14="http://schemas.microsoft.com/office/powerpoint/2010/main" val="4046796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228600"/>
            <a:ext cx="12192000" cy="762000"/>
          </a:xfrm>
        </p:spPr>
        <p:txBody>
          <a:bodyPr/>
          <a:lstStyle/>
          <a:p>
            <a:r>
              <a:rPr lang="en-US"/>
              <a:t>Click to edit Master title style</a:t>
            </a:r>
          </a:p>
        </p:txBody>
      </p:sp>
      <p:sp>
        <p:nvSpPr>
          <p:cNvPr id="3" name="Text Placeholder 2"/>
          <p:cNvSpPr>
            <a:spLocks noGrp="1"/>
          </p:cNvSpPr>
          <p:nvPr>
            <p:ph type="body" sz="half" idx="1"/>
          </p:nvPr>
        </p:nvSpPr>
        <p:spPr>
          <a:xfrm>
            <a:off x="304800" y="1219200"/>
            <a:ext cx="5638800" cy="4953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46800" y="1219200"/>
            <a:ext cx="5638800" cy="4953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113154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Arial" pitchFamily="34" charset="0"/>
                <a:cs typeface="Arial" pitchFamily="34" charset="0"/>
              </a:defRPr>
            </a:lvl1pPr>
          </a:lstStyle>
          <a:p>
            <a:r>
              <a:rPr lang="en-US"/>
              <a:t>Click to edit Master title style</a:t>
            </a:r>
          </a:p>
        </p:txBody>
      </p:sp>
      <p:sp>
        <p:nvSpPr>
          <p:cNvPr id="3" name="Content Placeholder 2"/>
          <p:cNvSpPr>
            <a:spLocks noGrp="1"/>
          </p:cNvSpPr>
          <p:nvPr>
            <p:ph idx="1"/>
          </p:nvPr>
        </p:nvSpPr>
        <p:spPr/>
        <p:txBody>
          <a:bodyPr/>
          <a:lstStyle>
            <a:lvl1pPr>
              <a:defRPr>
                <a:latin typeface="Arial" pitchFamily="34" charset="0"/>
                <a:cs typeface="Arial" pitchFamily="34" charset="0"/>
              </a:defRPr>
            </a:lvl1pPr>
            <a:lvl2pPr>
              <a:defRPr>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a:t>DGB 5/2013</a:t>
            </a:r>
          </a:p>
        </p:txBody>
      </p:sp>
      <p:sp>
        <p:nvSpPr>
          <p:cNvPr id="6" name="Slide Number Placeholder 5"/>
          <p:cNvSpPr>
            <a:spLocks noGrp="1"/>
          </p:cNvSpPr>
          <p:nvPr>
            <p:ph type="sldNum" sz="quarter" idx="12"/>
          </p:nvPr>
        </p:nvSpPr>
        <p:spPr/>
        <p:txBody>
          <a:bodyPr/>
          <a:lstStyle/>
          <a:p>
            <a:fld id="{B94A0634-974A-46A7-B268-05D2A189DA49}" type="slidenum">
              <a:rPr lang="en-US" smtClean="0"/>
              <a:t>‹#›</a:t>
            </a:fld>
            <a:endParaRPr lang="en-US"/>
          </a:p>
        </p:txBody>
      </p:sp>
    </p:spTree>
    <p:extLst>
      <p:ext uri="{BB962C8B-B14F-4D97-AF65-F5344CB8AC3E}">
        <p14:creationId xmlns:p14="http://schemas.microsoft.com/office/powerpoint/2010/main" val="26748044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7"/>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a:t>DGB 5/2013</a:t>
            </a:r>
          </a:p>
        </p:txBody>
      </p:sp>
      <p:sp>
        <p:nvSpPr>
          <p:cNvPr id="6" name="Slide Number Placeholder 5"/>
          <p:cNvSpPr>
            <a:spLocks noGrp="1"/>
          </p:cNvSpPr>
          <p:nvPr>
            <p:ph type="sldNum" sz="quarter" idx="12"/>
          </p:nvPr>
        </p:nvSpPr>
        <p:spPr/>
        <p:txBody>
          <a:bodyPr/>
          <a:lstStyle/>
          <a:p>
            <a:fld id="{B94A0634-974A-46A7-B268-05D2A189DA49}" type="slidenum">
              <a:rPr lang="en-US" smtClean="0"/>
              <a:t>‹#›</a:t>
            </a:fld>
            <a:endParaRPr lang="en-US"/>
          </a:p>
        </p:txBody>
      </p:sp>
    </p:spTree>
    <p:extLst>
      <p:ext uri="{BB962C8B-B14F-4D97-AF65-F5344CB8AC3E}">
        <p14:creationId xmlns:p14="http://schemas.microsoft.com/office/powerpoint/2010/main" val="14665359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6"/>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6"/>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r>
              <a:rPr lang="en-US"/>
              <a:t>DGB 5/2013</a:t>
            </a:r>
          </a:p>
        </p:txBody>
      </p:sp>
      <p:sp>
        <p:nvSpPr>
          <p:cNvPr id="7" name="Slide Number Placeholder 6"/>
          <p:cNvSpPr>
            <a:spLocks noGrp="1"/>
          </p:cNvSpPr>
          <p:nvPr>
            <p:ph type="sldNum" sz="quarter" idx="12"/>
          </p:nvPr>
        </p:nvSpPr>
        <p:spPr/>
        <p:txBody>
          <a:bodyPr/>
          <a:lstStyle/>
          <a:p>
            <a:fld id="{B94A0634-974A-46A7-B268-05D2A189DA49}" type="slidenum">
              <a:rPr lang="en-US" smtClean="0"/>
              <a:t>‹#›</a:t>
            </a:fld>
            <a:endParaRPr lang="en-US"/>
          </a:p>
        </p:txBody>
      </p:sp>
    </p:spTree>
    <p:extLst>
      <p:ext uri="{BB962C8B-B14F-4D97-AF65-F5344CB8AC3E}">
        <p14:creationId xmlns:p14="http://schemas.microsoft.com/office/powerpoint/2010/main" val="19332536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72"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72"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r>
              <a:rPr lang="en-US"/>
              <a:t>DGB 5/2013</a:t>
            </a:r>
          </a:p>
        </p:txBody>
      </p:sp>
      <p:sp>
        <p:nvSpPr>
          <p:cNvPr id="9" name="Slide Number Placeholder 8"/>
          <p:cNvSpPr>
            <a:spLocks noGrp="1"/>
          </p:cNvSpPr>
          <p:nvPr>
            <p:ph type="sldNum" sz="quarter" idx="12"/>
          </p:nvPr>
        </p:nvSpPr>
        <p:spPr/>
        <p:txBody>
          <a:bodyPr/>
          <a:lstStyle/>
          <a:p>
            <a:fld id="{B94A0634-974A-46A7-B268-05D2A189DA49}" type="slidenum">
              <a:rPr lang="en-US" smtClean="0"/>
              <a:t>‹#›</a:t>
            </a:fld>
            <a:endParaRPr lang="en-US"/>
          </a:p>
        </p:txBody>
      </p:sp>
    </p:spTree>
    <p:extLst>
      <p:ext uri="{BB962C8B-B14F-4D97-AF65-F5344CB8AC3E}">
        <p14:creationId xmlns:p14="http://schemas.microsoft.com/office/powerpoint/2010/main" val="8299942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r>
              <a:rPr lang="en-US"/>
              <a:t>DGB 5/2013</a:t>
            </a:r>
          </a:p>
        </p:txBody>
      </p:sp>
      <p:sp>
        <p:nvSpPr>
          <p:cNvPr id="5" name="Slide Number Placeholder 4"/>
          <p:cNvSpPr>
            <a:spLocks noGrp="1"/>
          </p:cNvSpPr>
          <p:nvPr>
            <p:ph type="sldNum" sz="quarter" idx="12"/>
          </p:nvPr>
        </p:nvSpPr>
        <p:spPr/>
        <p:txBody>
          <a:bodyPr/>
          <a:lstStyle/>
          <a:p>
            <a:fld id="{B94A0634-974A-46A7-B268-05D2A189DA49}" type="slidenum">
              <a:rPr lang="en-US" smtClean="0"/>
              <a:t>‹#›</a:t>
            </a:fld>
            <a:endParaRPr lang="en-US"/>
          </a:p>
        </p:txBody>
      </p:sp>
    </p:spTree>
    <p:extLst>
      <p:ext uri="{BB962C8B-B14F-4D97-AF65-F5344CB8AC3E}">
        <p14:creationId xmlns:p14="http://schemas.microsoft.com/office/powerpoint/2010/main" val="21885126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r>
              <a:rPr lang="en-US"/>
              <a:t>DGB 5/2013</a:t>
            </a:r>
          </a:p>
        </p:txBody>
      </p:sp>
      <p:sp>
        <p:nvSpPr>
          <p:cNvPr id="4" name="Slide Number Placeholder 3"/>
          <p:cNvSpPr>
            <a:spLocks noGrp="1"/>
          </p:cNvSpPr>
          <p:nvPr>
            <p:ph type="sldNum" sz="quarter" idx="12"/>
          </p:nvPr>
        </p:nvSpPr>
        <p:spPr/>
        <p:txBody>
          <a:bodyPr/>
          <a:lstStyle/>
          <a:p>
            <a:fld id="{B94A0634-974A-46A7-B268-05D2A189DA49}" type="slidenum">
              <a:rPr lang="en-US" smtClean="0"/>
              <a:t>‹#›</a:t>
            </a:fld>
            <a:endParaRPr lang="en-US"/>
          </a:p>
        </p:txBody>
      </p:sp>
    </p:spTree>
    <p:extLst>
      <p:ext uri="{BB962C8B-B14F-4D97-AF65-F5344CB8AC3E}">
        <p14:creationId xmlns:p14="http://schemas.microsoft.com/office/powerpoint/2010/main" val="4090689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7"/>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3" y="1435103"/>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r>
              <a:rPr lang="en-US"/>
              <a:t>DGB 5/2013</a:t>
            </a:r>
          </a:p>
        </p:txBody>
      </p:sp>
      <p:sp>
        <p:nvSpPr>
          <p:cNvPr id="7" name="Slide Number Placeholder 6"/>
          <p:cNvSpPr>
            <a:spLocks noGrp="1"/>
          </p:cNvSpPr>
          <p:nvPr>
            <p:ph type="sldNum" sz="quarter" idx="12"/>
          </p:nvPr>
        </p:nvSpPr>
        <p:spPr/>
        <p:txBody>
          <a:bodyPr/>
          <a:lstStyle/>
          <a:p>
            <a:fld id="{B94A0634-974A-46A7-B268-05D2A189DA49}" type="slidenum">
              <a:rPr lang="en-US" smtClean="0"/>
              <a:t>‹#›</a:t>
            </a:fld>
            <a:endParaRPr lang="en-US"/>
          </a:p>
        </p:txBody>
      </p:sp>
    </p:spTree>
    <p:extLst>
      <p:ext uri="{BB962C8B-B14F-4D97-AF65-F5344CB8AC3E}">
        <p14:creationId xmlns:p14="http://schemas.microsoft.com/office/powerpoint/2010/main" val="36151338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r>
              <a:rPr lang="en-US"/>
              <a:t>DGB 5/2013</a:t>
            </a:r>
          </a:p>
        </p:txBody>
      </p:sp>
      <p:sp>
        <p:nvSpPr>
          <p:cNvPr id="7" name="Slide Number Placeholder 6"/>
          <p:cNvSpPr>
            <a:spLocks noGrp="1"/>
          </p:cNvSpPr>
          <p:nvPr>
            <p:ph type="sldNum" sz="quarter" idx="12"/>
          </p:nvPr>
        </p:nvSpPr>
        <p:spPr/>
        <p:txBody>
          <a:bodyPr/>
          <a:lstStyle/>
          <a:p>
            <a:fld id="{B94A0634-974A-46A7-B268-05D2A189DA49}" type="slidenum">
              <a:rPr lang="en-US" smtClean="0"/>
              <a:t>‹#›</a:t>
            </a:fld>
            <a:endParaRPr lang="en-US"/>
          </a:p>
        </p:txBody>
      </p:sp>
    </p:spTree>
    <p:extLst>
      <p:ext uri="{BB962C8B-B14F-4D97-AF65-F5344CB8AC3E}">
        <p14:creationId xmlns:p14="http://schemas.microsoft.com/office/powerpoint/2010/main" val="3602041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6"/>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7"/>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4165600" y="6356357"/>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DGB 5/2013</a:t>
            </a:r>
          </a:p>
        </p:txBody>
      </p:sp>
      <p:sp>
        <p:nvSpPr>
          <p:cNvPr id="6" name="Slide Number Placeholder 5"/>
          <p:cNvSpPr>
            <a:spLocks noGrp="1"/>
          </p:cNvSpPr>
          <p:nvPr>
            <p:ph type="sldNum" sz="quarter" idx="4"/>
          </p:nvPr>
        </p:nvSpPr>
        <p:spPr>
          <a:xfrm>
            <a:off x="8737600" y="6356357"/>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94A0634-974A-46A7-B268-05D2A189DA49}" type="slidenum">
              <a:rPr lang="en-US" smtClean="0"/>
              <a:t>‹#›</a:t>
            </a:fld>
            <a:endParaRPr lang="en-US"/>
          </a:p>
        </p:txBody>
      </p:sp>
    </p:spTree>
    <p:extLst>
      <p:ext uri="{BB962C8B-B14F-4D97-AF65-F5344CB8AC3E}">
        <p14:creationId xmlns:p14="http://schemas.microsoft.com/office/powerpoint/2010/main" val="631387057"/>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Lst>
  <p:hf hd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www.stevens.edu/sit/about/innovation"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2.jpeg"/><Relationship Id="rId5" Type="http://schemas.openxmlformats.org/officeDocument/2006/relationships/hyperlink" Target="http://www.stevens.edu/sit/about/minutes-from-manhattan" TargetMode="External"/><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hyperlink" Target="https://cassandra.apache.org/doc/cql3/CQL-2.2.html" TargetMode="Externa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hyperlink" Target="https://drive.google.com/file/d/0Bw-mg84Th2OVR2d4eGx0T2hvWjg/view?usp=sharing" TargetMode="Externa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42.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hyperlink" Target="http://docs.mongodb.org/manual/" TargetMode="Externa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43.emf"/><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44.emf"/><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image" Target="../media/image45.emf"/><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8" Type="http://schemas.openxmlformats.org/officeDocument/2006/relationships/hyperlink" Target="http://docs.mongodb.org/manual/reference/glossary/#term-index" TargetMode="External"/><Relationship Id="rId3" Type="http://schemas.openxmlformats.org/officeDocument/2006/relationships/hyperlink" Target="http://docs.mongodb.org/manual/reference/glossary/#term-database" TargetMode="External"/><Relationship Id="rId7" Type="http://schemas.openxmlformats.org/officeDocument/2006/relationships/hyperlink" Target="http://docs.mongodb.org/manual/reference/glossary/#term-field" TargetMode="External"/><Relationship Id="rId2" Type="http://schemas.openxmlformats.org/officeDocument/2006/relationships/hyperlink" Target="http://docs.mongodb.org/manual/reference/sql-comparison/" TargetMode="External"/><Relationship Id="rId1" Type="http://schemas.openxmlformats.org/officeDocument/2006/relationships/slideLayout" Target="../slideLayouts/slideLayout2.xml"/><Relationship Id="rId6" Type="http://schemas.openxmlformats.org/officeDocument/2006/relationships/hyperlink" Target="http://docs.mongodb.org/manual/reference/glossary/#term-bson" TargetMode="External"/><Relationship Id="rId11" Type="http://schemas.openxmlformats.org/officeDocument/2006/relationships/hyperlink" Target="http://docs.mongodb.org/manual/reference/sql-aggregation-comparison/" TargetMode="External"/><Relationship Id="rId5" Type="http://schemas.openxmlformats.org/officeDocument/2006/relationships/hyperlink" Target="http://docs.mongodb.org/manual/reference/glossary/#term-document" TargetMode="External"/><Relationship Id="rId10" Type="http://schemas.openxmlformats.org/officeDocument/2006/relationships/hyperlink" Target="http://docs.mongodb.org/manual/reference/glossary/#term-id" TargetMode="External"/><Relationship Id="rId4" Type="http://schemas.openxmlformats.org/officeDocument/2006/relationships/hyperlink" Target="http://docs.mongodb.org/manual/reference/glossary/#term-collection" TargetMode="External"/><Relationship Id="rId9" Type="http://schemas.openxmlformats.org/officeDocument/2006/relationships/hyperlink" Target="http://docs.mongodb.org/manual/reference/glossary/#term-primary-key" TargetMode="External"/></Relationships>
</file>

<file path=ppt/slides/_rels/slide116.xml.rels><?xml version="1.0" encoding="UTF-8" standalone="yes"?>
<Relationships xmlns="http://schemas.openxmlformats.org/package/2006/relationships"><Relationship Id="rId8" Type="http://schemas.openxmlformats.org/officeDocument/2006/relationships/hyperlink" Target="http://docs.mongodb.org/manual/reference/operator/aggregation/sum/#grp._S_sum" TargetMode="External"/><Relationship Id="rId3" Type="http://schemas.openxmlformats.org/officeDocument/2006/relationships/hyperlink" Target="http://docs.mongodb.org/manual/reference/operator/aggregation/match/#pipe._S_match" TargetMode="External"/><Relationship Id="rId7" Type="http://schemas.openxmlformats.org/officeDocument/2006/relationships/hyperlink" Target="http://docs.mongodb.org/manual/reference/operator/aggregation/limit/#pipe._S_limit" TargetMode="External"/><Relationship Id="rId2" Type="http://schemas.openxmlformats.org/officeDocument/2006/relationships/hyperlink" Target="http://docs.mongodb.org/manual/reference/sql-aggregation-comparison/" TargetMode="External"/><Relationship Id="rId1" Type="http://schemas.openxmlformats.org/officeDocument/2006/relationships/slideLayout" Target="../slideLayouts/slideLayout2.xml"/><Relationship Id="rId6" Type="http://schemas.openxmlformats.org/officeDocument/2006/relationships/hyperlink" Target="http://docs.mongodb.org/manual/reference/operator/aggregation/sort/#pipe._S_sort" TargetMode="External"/><Relationship Id="rId5" Type="http://schemas.openxmlformats.org/officeDocument/2006/relationships/hyperlink" Target="http://docs.mongodb.org/manual/reference/operator/aggregation/project/#pipe._S_project" TargetMode="External"/><Relationship Id="rId4" Type="http://schemas.openxmlformats.org/officeDocument/2006/relationships/hyperlink" Target="http://docs.mongodb.org/manual/reference/operator/aggregation/group/#pipe._S_group" TargetMode="External"/><Relationship Id="rId9" Type="http://schemas.openxmlformats.org/officeDocument/2006/relationships/hyperlink" Target="http://docs.mongodb.org/manual/reference/operator/aggregation/unwind/#pipe._S_unwind" TargetMode="Externa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49.emf"/><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50.emf"/><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51.e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docs.mongodb.com/manual/introduction/" TargetMode="External"/><Relationship Id="rId2" Type="http://schemas.openxmlformats.org/officeDocument/2006/relationships/hyperlink" Target="https://academy.datastax.com/resources/brief-introduction-apache-cassandra"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hyperlink" Target="http://cray.com/sites/default/files/resources/Bloor-Graph-Analytics-Report.pdf"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5.em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hyperlink" Target="http://research.google.com/archive/bigtable.html"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hyperlink" Target="http://hadoop-hbase.blogspot.com/2012/03/acid-in-hbase.html"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hyperlink" Target="http://projects-old.apache.org/projects/hbase.html" TargetMode="External"/><Relationship Id="rId2" Type="http://schemas.openxmlformats.org/officeDocument/2006/relationships/hyperlink" Target="http://projects-old.apache.org/projects/cassandra.html" TargetMode="Externa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hyperlink" Target="http://www.slideshare.net/tylerhobbs/intro-to-cassandra" TargetMode="External"/><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hyperlink" Target="http://www.datastax.com/wp-content/uploads/2012/10/WP-DataStax-WhyNoSQL.pdf?2" TargetMode="Externa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2.xml"/><Relationship Id="rId1" Type="http://schemas.openxmlformats.org/officeDocument/2006/relationships/vmlDrawing" Target="../drawings/vmlDrawing2.vml"/><Relationship Id="rId5" Type="http://schemas.openxmlformats.org/officeDocument/2006/relationships/image" Target="../media/image19.emf"/><Relationship Id="rId4" Type="http://schemas.openxmlformats.org/officeDocument/2006/relationships/oleObject" Target="../embeddings/oleObject2.bin"/></Relationships>
</file>

<file path=ppt/slides/_rels/slide77.xml.rels><?xml version="1.0" encoding="UTF-8" standalone="yes"?>
<Relationships xmlns="http://schemas.openxmlformats.org/package/2006/relationships"><Relationship Id="rId2" Type="http://schemas.openxmlformats.org/officeDocument/2006/relationships/image" Target="../media/image20.tiff"/><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hyperlink" Target="https://en.wikipedia.org/wiki/Network_partitioning" TargetMode="External"/><Relationship Id="rId2" Type="http://schemas.openxmlformats.org/officeDocument/2006/relationships/hyperlink" Target="https://en.wikipedia.org/wiki/Availability" TargetMode="Externa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hyperlink" Target="https://academy.datastax.com/courses/ds201-cassandra-core-concepts" TargetMode="External"/></Relationships>
</file>

<file path=ppt/slides/_rels/slide8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hyperlink" Target="https://academy.datastax.com/courses/ds201-cassandra-core-concepts" TargetMode="External"/></Relationships>
</file>

<file path=ppt/slides/_rels/slide8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hyperlink" Target="https://academy.datastax.com/courses/ds201-cassandra-core-concepts" TargetMode="External"/></Relationships>
</file>

<file path=ppt/slides/_rels/slide8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hyperlink" Target="https://academy.datastax.com/courses/ds201-cassandra-core-concepts" TargetMode="External"/><Relationship Id="rId4" Type="http://schemas.openxmlformats.org/officeDocument/2006/relationships/image" Target="../media/image26.png"/></Relationships>
</file>

<file path=ppt/slides/_rels/slide8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hyperlink" Target="https://academy.datastax.com/courses/ds201-cassandra-core-concepts" TargetMode="External"/></Relationships>
</file>

<file path=ppt/slides/_rels/slide8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hyperlink" Target="https://academy.datastax.com/courses/ds201-cassandra-core-concepts" TargetMode="External"/></Relationships>
</file>

<file path=ppt/slides/_rels/slide8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hyperlink" Target="https://academy.datastax.com/courses/ds201-cassandra-core-concepts" TargetMode="Externa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hyperlink" Target="https://academy.datastax.com/courses/ds201-cassandra-core-concepts" TargetMode="External"/></Relationships>
</file>

<file path=ppt/slides/_rels/slide89.xml.rels><?xml version="1.0" encoding="UTF-8" standalone="yes"?>
<Relationships xmlns="http://schemas.openxmlformats.org/package/2006/relationships"><Relationship Id="rId3" Type="http://schemas.openxmlformats.org/officeDocument/2006/relationships/hyperlink" Target="http://www.apache.org/dyn/closer.lua/cassandra/2.2.4/apache-cassandra-2.2.4-bin.tar.gz" TargetMode="External"/><Relationship Id="rId2" Type="http://schemas.openxmlformats.org/officeDocument/2006/relationships/hyperlink" Target="http://www.oracle.com/technetwork/java/javase/downloads/jdk8-downloads-2133151.html"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hyperlink" Target="http://www.apache.org/dyn/closer.lua/cassandra/2.2.4/apache-cassandra-2.2.4-bin.tar.gz" TargetMode="External"/><Relationship Id="rId2" Type="http://schemas.openxmlformats.org/officeDocument/2006/relationships/hyperlink" Target="http://www.oracle.com/technetwork/java/javase/downloads/jdk8-downloads-2133151.html" TargetMode="Externa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294967295"/>
          </p:nvPr>
        </p:nvSpPr>
        <p:spPr>
          <a:xfrm>
            <a:off x="8077200" y="6356357"/>
            <a:ext cx="2133600" cy="365125"/>
          </a:xfrm>
          <a:prstGeom prst="rect">
            <a:avLst/>
          </a:prstGeom>
        </p:spPr>
        <p:txBody>
          <a:bodyPr/>
          <a:lstStyle/>
          <a:p>
            <a:fld id="{E534E3D2-D0EA-9A43-94A0-E47E2B6BBB0B}" type="slidenum">
              <a:rPr lang="en-US">
                <a:solidFill>
                  <a:prstClr val="black">
                    <a:tint val="75000"/>
                  </a:prstClr>
                </a:solidFill>
                <a:latin typeface="Arial"/>
              </a:rPr>
              <a:pPr/>
              <a:t>1</a:t>
            </a:fld>
            <a:endParaRPr lang="en-US">
              <a:solidFill>
                <a:prstClr val="black">
                  <a:tint val="75000"/>
                </a:prstClr>
              </a:solidFill>
              <a:latin typeface="Arial"/>
            </a:endParaRPr>
          </a:p>
        </p:txBody>
      </p:sp>
      <p:sp>
        <p:nvSpPr>
          <p:cNvPr id="3" name="TextBox 2"/>
          <p:cNvSpPr txBox="1"/>
          <p:nvPr/>
        </p:nvSpPr>
        <p:spPr>
          <a:xfrm>
            <a:off x="1981200" y="3352800"/>
            <a:ext cx="8153400" cy="2123658"/>
          </a:xfrm>
          <a:prstGeom prst="rect">
            <a:avLst/>
          </a:prstGeom>
          <a:noFill/>
        </p:spPr>
        <p:txBody>
          <a:bodyPr wrap="square" rtlCol="0">
            <a:spAutoFit/>
          </a:bodyPr>
          <a:lstStyle/>
          <a:p>
            <a:pPr algn="ctr"/>
            <a:r>
              <a:rPr lang="en-US" sz="3600" b="1" dirty="0">
                <a:solidFill>
                  <a:srgbClr val="002060"/>
                </a:solidFill>
                <a:latin typeface="Arial" pitchFamily="34" charset="0"/>
                <a:cs typeface="Arial" pitchFamily="34" charset="0"/>
              </a:rPr>
              <a:t>Big Data Seminar – BIA 678</a:t>
            </a:r>
          </a:p>
          <a:p>
            <a:pPr algn="ctr"/>
            <a:r>
              <a:rPr lang="en-US" sz="3600" b="1" dirty="0">
                <a:solidFill>
                  <a:srgbClr val="002060"/>
                </a:solidFill>
                <a:latin typeface="Arial" pitchFamily="34" charset="0"/>
                <a:cs typeface="Arial" pitchFamily="34" charset="0"/>
              </a:rPr>
              <a:t>Class 6 – Data Management  II</a:t>
            </a:r>
            <a:endParaRPr lang="en-US" sz="3200" b="1" dirty="0">
              <a:solidFill>
                <a:srgbClr val="002060"/>
              </a:solidFill>
              <a:latin typeface="Arial" pitchFamily="34" charset="0"/>
              <a:cs typeface="Arial" pitchFamily="34" charset="0"/>
            </a:endParaRPr>
          </a:p>
          <a:p>
            <a:r>
              <a:rPr lang="en-US" sz="2000" b="1" dirty="0">
                <a:solidFill>
                  <a:srgbClr val="002060"/>
                </a:solidFill>
                <a:latin typeface="Arial" pitchFamily="34" charset="0"/>
                <a:cs typeface="Arial" pitchFamily="34" charset="0"/>
              </a:rPr>
              <a:t>David Belanger PhD</a:t>
            </a:r>
          </a:p>
          <a:p>
            <a:r>
              <a:rPr lang="en-US" sz="2000" b="1" dirty="0">
                <a:solidFill>
                  <a:srgbClr val="002060"/>
                </a:solidFill>
                <a:latin typeface="Arial" pitchFamily="34" charset="0"/>
                <a:cs typeface="Arial" pitchFamily="34" charset="0"/>
              </a:rPr>
              <a:t>Senior Research Fellow – Stevens Institute of Technology</a:t>
            </a:r>
          </a:p>
          <a:p>
            <a:r>
              <a:rPr lang="en-US" sz="2000" b="1" dirty="0">
                <a:solidFill>
                  <a:srgbClr val="002060"/>
                </a:solidFill>
                <a:latin typeface="Arial" pitchFamily="34" charset="0"/>
                <a:cs typeface="Arial" pitchFamily="34" charset="0"/>
              </a:rPr>
              <a:t>dbelange@stevens.edu</a:t>
            </a:r>
          </a:p>
        </p:txBody>
      </p:sp>
      <p:pic>
        <p:nvPicPr>
          <p:cNvPr id="3074" name="Picture 2" descr="http://www.stevens.edu/news/sites/default/files/images/banners/home_banner01_1.jpg">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5003" y="533400"/>
            <a:ext cx="8130619" cy="262890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http://www.stevens.edu/news/sites/default/files/images/banners/SIT_banners-city08.jpg">
            <a:hlinkClick r:id="rId5"/>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51367" y="685800"/>
            <a:ext cx="6637887" cy="2146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83315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r>
              <a:rPr lang="en-US" altLang="en-US"/>
              <a:t>How did we get here?</a:t>
            </a:r>
          </a:p>
        </p:txBody>
      </p:sp>
      <p:sp>
        <p:nvSpPr>
          <p:cNvPr id="19459" name="Rectangle 3"/>
          <p:cNvSpPr>
            <a:spLocks noGrp="1" noChangeArrowheads="1"/>
          </p:cNvSpPr>
          <p:nvPr>
            <p:ph type="body" idx="1"/>
          </p:nvPr>
        </p:nvSpPr>
        <p:spPr>
          <a:xfrm>
            <a:off x="1828804" y="1219200"/>
            <a:ext cx="7693025" cy="3886200"/>
          </a:xfrm>
        </p:spPr>
        <p:txBody>
          <a:bodyPr>
            <a:normAutofit lnSpcReduction="10000"/>
          </a:bodyPr>
          <a:lstStyle/>
          <a:p>
            <a:r>
              <a:rPr lang="en-US" altLang="en-US" sz="2400" dirty="0"/>
              <a:t>Explosion of social media sites (Facebook, Twitter) with large data needs</a:t>
            </a:r>
          </a:p>
          <a:p>
            <a:r>
              <a:rPr lang="en-US" altLang="en-US" sz="2400" dirty="0"/>
              <a:t>High volume data streams leading to append only data base management systems</a:t>
            </a:r>
          </a:p>
          <a:p>
            <a:r>
              <a:rPr lang="en-US" altLang="en-US" sz="2400" dirty="0"/>
              <a:t>Rise of cloud-based solutions such as Amazon S3 (simple storage solution)</a:t>
            </a:r>
          </a:p>
          <a:p>
            <a:r>
              <a:rPr lang="en-US" altLang="en-US" sz="2400" dirty="0"/>
              <a:t>Just as moving to dynamically-typed languages (e.g. Ruby), a shift to dynamically-typed data with frequent schema changes</a:t>
            </a:r>
          </a:p>
          <a:p>
            <a:r>
              <a:rPr lang="en-US" altLang="en-US" sz="2400" dirty="0"/>
              <a:t>Open-source community</a:t>
            </a:r>
          </a:p>
        </p:txBody>
      </p:sp>
    </p:spTree>
    <p:extLst>
      <p:ext uri="{BB962C8B-B14F-4D97-AF65-F5344CB8AC3E}">
        <p14:creationId xmlns:p14="http://schemas.microsoft.com/office/powerpoint/2010/main" val="136870091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 Simple Examples</a:t>
            </a:r>
          </a:p>
        </p:txBody>
      </p:sp>
      <p:sp>
        <p:nvSpPr>
          <p:cNvPr id="3" name="Content Placeholder 2"/>
          <p:cNvSpPr>
            <a:spLocks noGrp="1"/>
          </p:cNvSpPr>
          <p:nvPr>
            <p:ph idx="1"/>
          </p:nvPr>
        </p:nvSpPr>
        <p:spPr>
          <a:xfrm>
            <a:off x="2152650" y="1825625"/>
            <a:ext cx="7886700" cy="4649316"/>
          </a:xfrm>
        </p:spPr>
        <p:txBody>
          <a:bodyPr>
            <a:normAutofit lnSpcReduction="10000"/>
          </a:bodyPr>
          <a:lstStyle/>
          <a:p>
            <a:pPr marL="0" indent="0">
              <a:buNone/>
            </a:pPr>
            <a:r>
              <a:rPr lang="en-US" dirty="0"/>
              <a:t>4. Create column family ' Students':</a:t>
            </a:r>
          </a:p>
          <a:p>
            <a:pPr marL="0" indent="0">
              <a:buNone/>
            </a:pPr>
            <a:r>
              <a:rPr lang="en-US" sz="2000" dirty="0">
                <a:latin typeface="Courier" charset="0"/>
                <a:ea typeface="Courier" charset="0"/>
                <a:cs typeface="Courier" charset="0"/>
              </a:rPr>
              <a:t>CREATE TABLE Students (id </a:t>
            </a:r>
            <a:r>
              <a:rPr lang="en-US" sz="2000" dirty="0" err="1">
                <a:latin typeface="Courier" charset="0"/>
                <a:ea typeface="Courier" charset="0"/>
                <a:cs typeface="Courier" charset="0"/>
              </a:rPr>
              <a:t>int</a:t>
            </a:r>
            <a:r>
              <a:rPr lang="en-US" sz="2000" dirty="0">
                <a:latin typeface="Courier" charset="0"/>
                <a:ea typeface="Courier" charset="0"/>
                <a:cs typeface="Courier" charset="0"/>
              </a:rPr>
              <a:t> PRIMARY KEY, name text, grade float) WITH comment='Important BIA 678 records' AND </a:t>
            </a:r>
            <a:r>
              <a:rPr lang="en-US" sz="2000" dirty="0" err="1">
                <a:latin typeface="Courier" charset="0"/>
                <a:ea typeface="Courier" charset="0"/>
                <a:cs typeface="Courier" charset="0"/>
              </a:rPr>
              <a:t>read_repair_chance</a:t>
            </a:r>
            <a:r>
              <a:rPr lang="en-US" sz="2000" dirty="0">
                <a:latin typeface="Courier" charset="0"/>
                <a:ea typeface="Courier" charset="0"/>
                <a:cs typeface="Courier" charset="0"/>
              </a:rPr>
              <a:t> = 1.0;</a:t>
            </a:r>
          </a:p>
          <a:p>
            <a:pPr marL="0" indent="0">
              <a:buNone/>
            </a:pPr>
            <a:r>
              <a:rPr lang="en-US" dirty="0"/>
              <a:t>5. Insert records:</a:t>
            </a:r>
          </a:p>
          <a:p>
            <a:pPr marL="0" indent="0">
              <a:buNone/>
            </a:pPr>
            <a:r>
              <a:rPr lang="en-US" sz="2000" dirty="0">
                <a:latin typeface="Courier" charset="0"/>
                <a:ea typeface="Courier" charset="0"/>
                <a:cs typeface="Courier" charset="0"/>
              </a:rPr>
              <a:t>INSERT INTO Students(id, name, grade) VALUES (1, 'Tom', 4.5); </a:t>
            </a:r>
          </a:p>
          <a:p>
            <a:pPr marL="0" indent="0">
              <a:buNone/>
            </a:pPr>
            <a:r>
              <a:rPr lang="en-US" sz="2000" dirty="0">
                <a:latin typeface="Courier" charset="0"/>
                <a:ea typeface="Courier" charset="0"/>
                <a:cs typeface="Courier" charset="0"/>
              </a:rPr>
              <a:t>INSERT INTO Students(id, name, grade) VALUES (2, 'Jerry', 4.0);</a:t>
            </a:r>
          </a:p>
          <a:p>
            <a:pPr marL="0" indent="0">
              <a:buNone/>
            </a:pPr>
            <a:r>
              <a:rPr lang="en-US" sz="2000" dirty="0">
                <a:latin typeface="Courier" charset="0"/>
                <a:ea typeface="Courier" charset="0"/>
                <a:cs typeface="Courier" charset="0"/>
              </a:rPr>
              <a:t>INSERT INTO Students(id, name, grade) VALUES (3, 'Nick', 5.0); </a:t>
            </a:r>
          </a:p>
          <a:p>
            <a:pPr marL="0" indent="0">
              <a:buNone/>
            </a:pPr>
            <a:r>
              <a:rPr lang="en-US" sz="2000" dirty="0">
                <a:latin typeface="Courier" charset="0"/>
                <a:ea typeface="Courier" charset="0"/>
                <a:cs typeface="Courier" charset="0"/>
              </a:rPr>
              <a:t>INSERT INTO Students(id, name, grade) VALUES (4, 'Jack', 4.0);</a:t>
            </a:r>
          </a:p>
        </p:txBody>
      </p:sp>
    </p:spTree>
    <p:extLst>
      <p:ext uri="{BB962C8B-B14F-4D97-AF65-F5344CB8AC3E}">
        <p14:creationId xmlns:p14="http://schemas.microsoft.com/office/powerpoint/2010/main" val="94522762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 Simple Examples</a:t>
            </a:r>
          </a:p>
        </p:txBody>
      </p:sp>
      <p:sp>
        <p:nvSpPr>
          <p:cNvPr id="3" name="Content Placeholder 2"/>
          <p:cNvSpPr>
            <a:spLocks noGrp="1"/>
          </p:cNvSpPr>
          <p:nvPr>
            <p:ph idx="1"/>
          </p:nvPr>
        </p:nvSpPr>
        <p:spPr>
          <a:xfrm>
            <a:off x="2152650" y="1825625"/>
            <a:ext cx="7886700" cy="4649316"/>
          </a:xfrm>
        </p:spPr>
        <p:txBody>
          <a:bodyPr>
            <a:normAutofit lnSpcReduction="10000"/>
          </a:bodyPr>
          <a:lstStyle/>
          <a:p>
            <a:pPr marL="0" indent="0">
              <a:buNone/>
            </a:pPr>
            <a:r>
              <a:rPr lang="en-US" dirty="0"/>
              <a:t>6. Simple selection:</a:t>
            </a:r>
          </a:p>
          <a:p>
            <a:pPr marL="0" indent="0">
              <a:buNone/>
            </a:pPr>
            <a:r>
              <a:rPr lang="en-US" sz="2000" dirty="0">
                <a:latin typeface="Courier" charset="0"/>
                <a:ea typeface="Courier" charset="0"/>
                <a:cs typeface="Courier" charset="0"/>
              </a:rPr>
              <a:t>SELECT * from Students;</a:t>
            </a:r>
          </a:p>
          <a:p>
            <a:pPr marL="0" indent="0">
              <a:buNone/>
            </a:pPr>
            <a:r>
              <a:rPr lang="en-US" sz="2000" dirty="0">
                <a:latin typeface="Courier" charset="0"/>
                <a:ea typeface="Courier" charset="0"/>
                <a:cs typeface="Courier" charset="0"/>
              </a:rPr>
              <a:t>SELECT * from Students where grade&gt;4;</a:t>
            </a:r>
          </a:p>
          <a:p>
            <a:pPr marL="0" indent="0">
              <a:buNone/>
            </a:pPr>
            <a:r>
              <a:rPr lang="en-US" dirty="0"/>
              <a:t>The second query doesn't work. Following next step will enable the 'where' clause.</a:t>
            </a:r>
          </a:p>
          <a:p>
            <a:pPr marL="0" indent="0">
              <a:buNone/>
            </a:pPr>
            <a:r>
              <a:rPr lang="en-US" dirty="0"/>
              <a:t>7. Create another table, and let grade be another primary key:</a:t>
            </a:r>
          </a:p>
          <a:p>
            <a:pPr marL="0" indent="0">
              <a:buNone/>
            </a:pPr>
            <a:r>
              <a:rPr lang="en-US" sz="2000" dirty="0">
                <a:latin typeface="Courier" charset="0"/>
                <a:ea typeface="Courier" charset="0"/>
                <a:cs typeface="Courier" charset="0"/>
              </a:rPr>
              <a:t>CREATE TABLE </a:t>
            </a:r>
            <a:r>
              <a:rPr lang="en-US" sz="2000" dirty="0" err="1">
                <a:latin typeface="Courier" charset="0"/>
                <a:ea typeface="Courier" charset="0"/>
                <a:cs typeface="Courier" charset="0"/>
              </a:rPr>
              <a:t>Students_true</a:t>
            </a:r>
            <a:r>
              <a:rPr lang="en-US" sz="2000" dirty="0">
                <a:latin typeface="Courier" charset="0"/>
                <a:ea typeface="Courier" charset="0"/>
                <a:cs typeface="Courier" charset="0"/>
              </a:rPr>
              <a:t> (id </a:t>
            </a:r>
            <a:r>
              <a:rPr lang="en-US" sz="2000" dirty="0" err="1">
                <a:latin typeface="Courier" charset="0"/>
                <a:ea typeface="Courier" charset="0"/>
                <a:cs typeface="Courier" charset="0"/>
              </a:rPr>
              <a:t>int</a:t>
            </a:r>
            <a:r>
              <a:rPr lang="en-US" sz="2000" dirty="0">
                <a:latin typeface="Courier" charset="0"/>
                <a:ea typeface="Courier" charset="0"/>
                <a:cs typeface="Courier" charset="0"/>
              </a:rPr>
              <a:t>, name text, grade float, PRIMARY KEY(id, grade)) WITH comment='New important BIA 678 records' AND </a:t>
            </a:r>
            <a:r>
              <a:rPr lang="en-US" sz="2000" dirty="0" err="1">
                <a:latin typeface="Courier" charset="0"/>
                <a:ea typeface="Courier" charset="0"/>
                <a:cs typeface="Courier" charset="0"/>
              </a:rPr>
              <a:t>read_repair_chance</a:t>
            </a:r>
            <a:r>
              <a:rPr lang="en-US" sz="2000" dirty="0">
                <a:latin typeface="Courier" charset="0"/>
                <a:ea typeface="Courier" charset="0"/>
                <a:cs typeface="Courier" charset="0"/>
              </a:rPr>
              <a:t> = 1.0;</a:t>
            </a:r>
          </a:p>
          <a:p>
            <a:pPr marL="0" indent="0">
              <a:buNone/>
            </a:pPr>
            <a:endParaRPr lang="en-US" dirty="0"/>
          </a:p>
        </p:txBody>
      </p:sp>
    </p:spTree>
    <p:extLst>
      <p:ext uri="{BB962C8B-B14F-4D97-AF65-F5344CB8AC3E}">
        <p14:creationId xmlns:p14="http://schemas.microsoft.com/office/powerpoint/2010/main" val="175818406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 Simple Examples</a:t>
            </a:r>
          </a:p>
        </p:txBody>
      </p:sp>
      <p:sp>
        <p:nvSpPr>
          <p:cNvPr id="3" name="Content Placeholder 2"/>
          <p:cNvSpPr>
            <a:spLocks noGrp="1"/>
          </p:cNvSpPr>
          <p:nvPr>
            <p:ph idx="1"/>
          </p:nvPr>
        </p:nvSpPr>
        <p:spPr>
          <a:xfrm>
            <a:off x="2152650" y="1825625"/>
            <a:ext cx="7886700" cy="4649316"/>
          </a:xfrm>
        </p:spPr>
        <p:txBody>
          <a:bodyPr>
            <a:normAutofit/>
          </a:bodyPr>
          <a:lstStyle/>
          <a:p>
            <a:pPr marL="0" indent="0">
              <a:buNone/>
            </a:pPr>
            <a:r>
              <a:rPr lang="en-US" dirty="0"/>
              <a:t>Insert the same records:</a:t>
            </a:r>
          </a:p>
          <a:p>
            <a:pPr marL="0" indent="0">
              <a:buNone/>
            </a:pPr>
            <a:r>
              <a:rPr lang="en-US" sz="2000" dirty="0">
                <a:latin typeface="Courier" charset="0"/>
                <a:ea typeface="Courier" charset="0"/>
                <a:cs typeface="Courier" charset="0"/>
              </a:rPr>
              <a:t>INSERT INTO </a:t>
            </a:r>
            <a:r>
              <a:rPr lang="en-US" sz="2000" dirty="0" err="1">
                <a:latin typeface="Courier" charset="0"/>
                <a:ea typeface="Courier" charset="0"/>
                <a:cs typeface="Courier" charset="0"/>
              </a:rPr>
              <a:t>Students_true</a:t>
            </a:r>
            <a:r>
              <a:rPr lang="en-US" sz="2000" dirty="0">
                <a:latin typeface="Courier" charset="0"/>
                <a:ea typeface="Courier" charset="0"/>
                <a:cs typeface="Courier" charset="0"/>
              </a:rPr>
              <a:t>(id, name, grade) VALUES (1, 'Tom', 4.5); </a:t>
            </a:r>
          </a:p>
          <a:p>
            <a:pPr marL="0" indent="0">
              <a:buNone/>
            </a:pPr>
            <a:r>
              <a:rPr lang="en-US" sz="2000" dirty="0">
                <a:latin typeface="Courier" charset="0"/>
                <a:ea typeface="Courier" charset="0"/>
                <a:cs typeface="Courier" charset="0"/>
              </a:rPr>
              <a:t>INSERT INTO </a:t>
            </a:r>
            <a:r>
              <a:rPr lang="en-US" sz="2000" dirty="0" err="1">
                <a:latin typeface="Courier" charset="0"/>
                <a:ea typeface="Courier" charset="0"/>
                <a:cs typeface="Courier" charset="0"/>
              </a:rPr>
              <a:t>Students_true</a:t>
            </a:r>
            <a:r>
              <a:rPr lang="en-US" sz="2000" dirty="0">
                <a:latin typeface="Courier" charset="0"/>
                <a:ea typeface="Courier" charset="0"/>
                <a:cs typeface="Courier" charset="0"/>
              </a:rPr>
              <a:t>(id, name, grade) VALUES (2, 'Jerry', 4.0);</a:t>
            </a:r>
          </a:p>
          <a:p>
            <a:pPr marL="0" indent="0">
              <a:buNone/>
            </a:pPr>
            <a:r>
              <a:rPr lang="en-US" sz="2000" dirty="0">
                <a:latin typeface="Courier" charset="0"/>
                <a:ea typeface="Courier" charset="0"/>
                <a:cs typeface="Courier" charset="0"/>
              </a:rPr>
              <a:t>INSERT INTO </a:t>
            </a:r>
            <a:r>
              <a:rPr lang="en-US" sz="2000" dirty="0" err="1">
                <a:latin typeface="Courier" charset="0"/>
                <a:ea typeface="Courier" charset="0"/>
                <a:cs typeface="Courier" charset="0"/>
              </a:rPr>
              <a:t>Students_true</a:t>
            </a:r>
            <a:r>
              <a:rPr lang="en-US" sz="2000" dirty="0">
                <a:latin typeface="Courier" charset="0"/>
                <a:ea typeface="Courier" charset="0"/>
                <a:cs typeface="Courier" charset="0"/>
              </a:rPr>
              <a:t>(id, name, grade) VALUES (3, 'Nick', 5.0); </a:t>
            </a:r>
          </a:p>
          <a:p>
            <a:pPr marL="0" indent="0">
              <a:buNone/>
            </a:pPr>
            <a:r>
              <a:rPr lang="en-US" sz="2000" dirty="0">
                <a:latin typeface="Courier" charset="0"/>
                <a:ea typeface="Courier" charset="0"/>
                <a:cs typeface="Courier" charset="0"/>
              </a:rPr>
              <a:t>INSERT INTO </a:t>
            </a:r>
            <a:r>
              <a:rPr lang="en-US" sz="2000" dirty="0" err="1">
                <a:latin typeface="Courier" charset="0"/>
                <a:ea typeface="Courier" charset="0"/>
                <a:cs typeface="Courier" charset="0"/>
              </a:rPr>
              <a:t>Students_true</a:t>
            </a:r>
            <a:r>
              <a:rPr lang="en-US" sz="2000" dirty="0">
                <a:latin typeface="Courier" charset="0"/>
                <a:ea typeface="Courier" charset="0"/>
                <a:cs typeface="Courier" charset="0"/>
              </a:rPr>
              <a:t>(id, name, grade) VALUES (4, 'Jack', 4.0);</a:t>
            </a:r>
          </a:p>
          <a:p>
            <a:pPr marL="0" indent="0">
              <a:buNone/>
            </a:pPr>
            <a:r>
              <a:rPr lang="en-US" dirty="0"/>
              <a:t>Query again:</a:t>
            </a:r>
          </a:p>
          <a:p>
            <a:pPr marL="0" indent="0">
              <a:buNone/>
            </a:pPr>
            <a:r>
              <a:rPr lang="en-US" sz="2000" dirty="0">
                <a:latin typeface="Courier" charset="0"/>
                <a:ea typeface="Courier" charset="0"/>
                <a:cs typeface="Courier" charset="0"/>
              </a:rPr>
              <a:t>SELECT * from </a:t>
            </a:r>
            <a:r>
              <a:rPr lang="en-US" sz="2000" dirty="0" err="1">
                <a:latin typeface="Courier" charset="0"/>
                <a:ea typeface="Courier" charset="0"/>
                <a:cs typeface="Courier" charset="0"/>
              </a:rPr>
              <a:t>students_true</a:t>
            </a:r>
            <a:r>
              <a:rPr lang="en-US" sz="2000" dirty="0">
                <a:latin typeface="Courier" charset="0"/>
                <a:ea typeface="Courier" charset="0"/>
                <a:cs typeface="Courier" charset="0"/>
              </a:rPr>
              <a:t> where grade &gt; 4 ALLOW FILTERING ; </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236322024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0"/>
            <a:ext cx="8229600" cy="1143000"/>
          </a:xfrm>
        </p:spPr>
        <p:txBody>
          <a:bodyPr/>
          <a:lstStyle/>
          <a:p>
            <a:r>
              <a:rPr lang="en-US" dirty="0"/>
              <a:t>V. Simple Examples</a:t>
            </a:r>
          </a:p>
        </p:txBody>
      </p:sp>
      <p:sp>
        <p:nvSpPr>
          <p:cNvPr id="3" name="Content Placeholder 2"/>
          <p:cNvSpPr>
            <a:spLocks noGrp="1"/>
          </p:cNvSpPr>
          <p:nvPr>
            <p:ph idx="1"/>
          </p:nvPr>
        </p:nvSpPr>
        <p:spPr>
          <a:xfrm>
            <a:off x="2152650" y="2356966"/>
            <a:ext cx="7886700" cy="4351338"/>
          </a:xfrm>
        </p:spPr>
        <p:txBody>
          <a:bodyPr>
            <a:normAutofit fontScale="77500" lnSpcReduction="20000"/>
          </a:bodyPr>
          <a:lstStyle/>
          <a:p>
            <a:endParaRPr lang="en-US" dirty="0"/>
          </a:p>
          <a:p>
            <a:endParaRPr lang="en-US" dirty="0"/>
          </a:p>
          <a:p>
            <a:endParaRPr lang="en-US" dirty="0"/>
          </a:p>
          <a:p>
            <a:endParaRPr lang="en-US" dirty="0"/>
          </a:p>
          <a:p>
            <a:endParaRPr lang="en-US" dirty="0"/>
          </a:p>
          <a:p>
            <a:endParaRPr lang="en-US" dirty="0"/>
          </a:p>
          <a:p>
            <a:r>
              <a:rPr lang="en-US" dirty="0"/>
              <a:t>When you attempt a potentially expensive query, such as searching a range of rows, 'allow filtering' clause is needed (be careful of this on a cluster).</a:t>
            </a:r>
          </a:p>
          <a:p>
            <a:r>
              <a:rPr lang="en-US" dirty="0"/>
              <a:t>Here is the the official guide, play with it!</a:t>
            </a:r>
          </a:p>
          <a:p>
            <a:pPr marL="0" indent="0">
              <a:buNone/>
            </a:pPr>
            <a:r>
              <a:rPr lang="en-US" dirty="0">
                <a:hlinkClick r:id="rId2"/>
              </a:rPr>
              <a:t>https://cassandra.apache.org/doc/cql3/CQL-2.2.html</a:t>
            </a:r>
            <a:r>
              <a:rPr lang="en-US" dirty="0"/>
              <a:t> </a:t>
            </a:r>
          </a:p>
        </p:txBody>
      </p:sp>
      <p:pic>
        <p:nvPicPr>
          <p:cNvPr id="4" name="Picture 3"/>
          <p:cNvPicPr>
            <a:picLocks noChangeAspect="1"/>
          </p:cNvPicPr>
          <p:nvPr/>
        </p:nvPicPr>
        <p:blipFill>
          <a:blip r:embed="rId3"/>
          <a:stretch>
            <a:fillRect/>
          </a:stretch>
        </p:blipFill>
        <p:spPr>
          <a:xfrm>
            <a:off x="2152650" y="1066800"/>
            <a:ext cx="6086475" cy="3479800"/>
          </a:xfrm>
          <a:prstGeom prst="rect">
            <a:avLst/>
          </a:prstGeom>
        </p:spPr>
      </p:pic>
    </p:spTree>
    <p:extLst>
      <p:ext uri="{BB962C8B-B14F-4D97-AF65-F5344CB8AC3E}">
        <p14:creationId xmlns:p14="http://schemas.microsoft.com/office/powerpoint/2010/main" val="10622810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 MIT_IP Data Example</a:t>
            </a:r>
          </a:p>
        </p:txBody>
      </p:sp>
      <p:sp>
        <p:nvSpPr>
          <p:cNvPr id="3" name="Content Placeholder 2"/>
          <p:cNvSpPr>
            <a:spLocks noGrp="1"/>
          </p:cNvSpPr>
          <p:nvPr>
            <p:ph idx="1"/>
          </p:nvPr>
        </p:nvSpPr>
        <p:spPr/>
        <p:txBody>
          <a:bodyPr>
            <a:normAutofit lnSpcReduction="10000"/>
          </a:bodyPr>
          <a:lstStyle/>
          <a:p>
            <a:r>
              <a:rPr lang="en-US" dirty="0"/>
              <a:t>Example: Find the top 10 </a:t>
            </a:r>
            <a:r>
              <a:rPr lang="en-US" dirty="0" err="1"/>
              <a:t>total_payload_size</a:t>
            </a:r>
            <a:r>
              <a:rPr lang="en-US" dirty="0"/>
              <a:t> keys without attacking.</a:t>
            </a:r>
          </a:p>
          <a:p>
            <a:pPr marL="0" indent="0">
              <a:buNone/>
            </a:pPr>
            <a:r>
              <a:rPr lang="en-US" dirty="0"/>
              <a:t>1. Download the </a:t>
            </a:r>
            <a:r>
              <a:rPr lang="en-US" dirty="0" err="1"/>
              <a:t>mit_ip</a:t>
            </a:r>
            <a:r>
              <a:rPr lang="en-US" dirty="0"/>
              <a:t> data (342.8MB) from:</a:t>
            </a:r>
          </a:p>
          <a:p>
            <a:pPr marL="0" indent="0">
              <a:buNone/>
            </a:pPr>
            <a:r>
              <a:rPr lang="en-US" dirty="0">
                <a:hlinkClick r:id="rId2"/>
              </a:rPr>
              <a:t>https://drive.google.com/file/d/0Bw-mg84Th2OVR2d4eGx0T2hvWjg/view?usp=sharing</a:t>
            </a:r>
            <a:endParaRPr lang="en-US" dirty="0"/>
          </a:p>
          <a:p>
            <a:pPr marL="0" indent="0">
              <a:buNone/>
            </a:pPr>
            <a:endParaRPr lang="en-US" dirty="0"/>
          </a:p>
          <a:p>
            <a:pPr marL="0" indent="0">
              <a:buNone/>
            </a:pPr>
            <a:endParaRPr lang="en-US" dirty="0"/>
          </a:p>
          <a:p>
            <a:pPr marL="0" indent="0">
              <a:buNone/>
            </a:pPr>
            <a:endParaRPr lang="en-US" dirty="0"/>
          </a:p>
          <a:p>
            <a:r>
              <a:rPr lang="en-US" sz="1800" dirty="0"/>
              <a:t>In Cassandra, you should design your data model to suit your queries.</a:t>
            </a:r>
          </a:p>
          <a:p>
            <a:pPr marL="0" indent="0">
              <a:buNone/>
            </a:pPr>
            <a:endParaRPr lang="en-US" dirty="0"/>
          </a:p>
        </p:txBody>
      </p:sp>
    </p:spTree>
    <p:extLst>
      <p:ext uri="{BB962C8B-B14F-4D97-AF65-F5344CB8AC3E}">
        <p14:creationId xmlns:p14="http://schemas.microsoft.com/office/powerpoint/2010/main" val="11420385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 MIT_IP Data Example</a:t>
            </a:r>
          </a:p>
        </p:txBody>
      </p:sp>
      <p:sp>
        <p:nvSpPr>
          <p:cNvPr id="3" name="Content Placeholder 2"/>
          <p:cNvSpPr>
            <a:spLocks noGrp="1"/>
          </p:cNvSpPr>
          <p:nvPr>
            <p:ph idx="1"/>
          </p:nvPr>
        </p:nvSpPr>
        <p:spPr/>
        <p:txBody>
          <a:bodyPr>
            <a:normAutofit/>
          </a:bodyPr>
          <a:lstStyle/>
          <a:p>
            <a:pPr marL="0" indent="0">
              <a:buNone/>
            </a:pPr>
            <a:r>
              <a:rPr lang="en-US" dirty="0"/>
              <a:t>2. Create a </a:t>
            </a:r>
            <a:r>
              <a:rPr lang="en-US" dirty="0" err="1"/>
              <a:t>keyspace</a:t>
            </a:r>
            <a:r>
              <a:rPr lang="en-US" dirty="0"/>
              <a:t> and a column family:</a:t>
            </a:r>
          </a:p>
          <a:p>
            <a:pPr marL="0" indent="0">
              <a:buNone/>
            </a:pPr>
            <a:r>
              <a:rPr lang="en-US" sz="2000" dirty="0">
                <a:latin typeface="Courier" charset="0"/>
                <a:ea typeface="Courier" charset="0"/>
                <a:cs typeface="Courier" charset="0"/>
              </a:rPr>
              <a:t>CREATE KEYSPACE </a:t>
            </a:r>
            <a:r>
              <a:rPr lang="en-US" sz="2000" dirty="0" err="1">
                <a:latin typeface="Courier" charset="0"/>
                <a:ea typeface="Courier" charset="0"/>
                <a:cs typeface="Courier" charset="0"/>
              </a:rPr>
              <a:t>mit_ip</a:t>
            </a:r>
            <a:r>
              <a:rPr lang="en-US" sz="2000" dirty="0">
                <a:latin typeface="Courier" charset="0"/>
                <a:ea typeface="Courier" charset="0"/>
                <a:cs typeface="Courier" charset="0"/>
              </a:rPr>
              <a:t> WITH replication = {'class': '</a:t>
            </a:r>
            <a:r>
              <a:rPr lang="en-US" sz="2000" dirty="0" err="1">
                <a:latin typeface="Courier" charset="0"/>
                <a:ea typeface="Courier" charset="0"/>
                <a:cs typeface="Courier" charset="0"/>
              </a:rPr>
              <a:t>SimpleStrategy</a:t>
            </a:r>
            <a:r>
              <a:rPr lang="en-US" sz="2000" dirty="0">
                <a:latin typeface="Courier" charset="0"/>
                <a:ea typeface="Courier" charset="0"/>
                <a:cs typeface="Courier" charset="0"/>
              </a:rPr>
              <a:t>', '</a:t>
            </a:r>
            <a:r>
              <a:rPr lang="en-US" sz="2000" dirty="0" err="1">
                <a:latin typeface="Courier" charset="0"/>
                <a:ea typeface="Courier" charset="0"/>
                <a:cs typeface="Courier" charset="0"/>
              </a:rPr>
              <a:t>replication_factor</a:t>
            </a:r>
            <a:r>
              <a:rPr lang="en-US" sz="2000" dirty="0">
                <a:latin typeface="Courier" charset="0"/>
                <a:ea typeface="Courier" charset="0"/>
                <a:cs typeface="Courier" charset="0"/>
              </a:rPr>
              <a:t>' : 1};</a:t>
            </a:r>
          </a:p>
          <a:p>
            <a:pPr marL="0" indent="0">
              <a:buNone/>
            </a:pPr>
            <a:r>
              <a:rPr lang="en-US" sz="2000" dirty="0">
                <a:latin typeface="Courier" charset="0"/>
                <a:ea typeface="Courier" charset="0"/>
                <a:cs typeface="Courier" charset="0"/>
              </a:rPr>
              <a:t>USE </a:t>
            </a:r>
            <a:r>
              <a:rPr lang="en-US" sz="2000" dirty="0" err="1">
                <a:latin typeface="Courier" charset="0"/>
                <a:ea typeface="Courier" charset="0"/>
                <a:cs typeface="Courier" charset="0"/>
              </a:rPr>
              <a:t>mit_ip</a:t>
            </a:r>
            <a:r>
              <a:rPr lang="en-US" sz="2000" dirty="0">
                <a:latin typeface="Courier" charset="0"/>
                <a:ea typeface="Courier" charset="0"/>
                <a:cs typeface="Courier" charset="0"/>
              </a:rPr>
              <a:t>;</a:t>
            </a:r>
          </a:p>
          <a:p>
            <a:pPr marL="0" indent="0">
              <a:buNone/>
            </a:pPr>
            <a:r>
              <a:rPr lang="en-US" sz="2000" dirty="0">
                <a:latin typeface="Courier" charset="0"/>
                <a:ea typeface="Courier" charset="0"/>
                <a:cs typeface="Courier" charset="0"/>
              </a:rPr>
              <a:t>Create table </a:t>
            </a:r>
            <a:r>
              <a:rPr lang="en-US" sz="2000" dirty="0" err="1">
                <a:latin typeface="Courier" charset="0"/>
                <a:ea typeface="Courier" charset="0"/>
                <a:cs typeface="Courier" charset="0"/>
              </a:rPr>
              <a:t>ip_data</a:t>
            </a:r>
            <a:r>
              <a:rPr lang="en-US" sz="2000" dirty="0">
                <a:latin typeface="Courier" charset="0"/>
                <a:ea typeface="Courier" charset="0"/>
                <a:cs typeface="Courier" charset="0"/>
              </a:rPr>
              <a:t> (key </a:t>
            </a:r>
            <a:r>
              <a:rPr lang="en-US" sz="2000" dirty="0" err="1">
                <a:latin typeface="Courier" charset="0"/>
                <a:ea typeface="Courier" charset="0"/>
                <a:cs typeface="Courier" charset="0"/>
              </a:rPr>
              <a:t>int</a:t>
            </a:r>
            <a:r>
              <a:rPr lang="en-US" sz="2000" dirty="0">
                <a:latin typeface="Courier" charset="0"/>
                <a:ea typeface="Courier" charset="0"/>
                <a:cs typeface="Courier" charset="0"/>
              </a:rPr>
              <a:t>, Protocol text, IP1 text, IP2 text, Port1 text, Port2 text, </a:t>
            </a:r>
            <a:r>
              <a:rPr lang="en-US" sz="2000" dirty="0" err="1">
                <a:latin typeface="Courier" charset="0"/>
                <a:ea typeface="Courier" charset="0"/>
                <a:cs typeface="Courier" charset="0"/>
              </a:rPr>
              <a:t>Num_of_Packets</a:t>
            </a:r>
            <a:r>
              <a:rPr lang="en-US" sz="2000" dirty="0">
                <a:latin typeface="Courier" charset="0"/>
                <a:ea typeface="Courier" charset="0"/>
                <a:cs typeface="Courier" charset="0"/>
              </a:rPr>
              <a:t> </a:t>
            </a:r>
            <a:r>
              <a:rPr lang="en-US" sz="2000" dirty="0" err="1">
                <a:latin typeface="Courier" charset="0"/>
                <a:ea typeface="Courier" charset="0"/>
                <a:cs typeface="Courier" charset="0"/>
              </a:rPr>
              <a:t>int</a:t>
            </a:r>
            <a:r>
              <a:rPr lang="en-US" sz="2000" dirty="0">
                <a:latin typeface="Courier" charset="0"/>
                <a:ea typeface="Courier" charset="0"/>
                <a:cs typeface="Courier" charset="0"/>
              </a:rPr>
              <a:t>, </a:t>
            </a:r>
            <a:r>
              <a:rPr lang="en-US" sz="2000" dirty="0" err="1">
                <a:latin typeface="Courier" charset="0"/>
                <a:ea typeface="Courier" charset="0"/>
                <a:cs typeface="Courier" charset="0"/>
              </a:rPr>
              <a:t>Beginning_time</a:t>
            </a:r>
            <a:r>
              <a:rPr lang="en-US" sz="2000" dirty="0">
                <a:latin typeface="Courier" charset="0"/>
                <a:ea typeface="Courier" charset="0"/>
                <a:cs typeface="Courier" charset="0"/>
              </a:rPr>
              <a:t> text, </a:t>
            </a:r>
            <a:r>
              <a:rPr lang="en-US" sz="2000" dirty="0" err="1">
                <a:latin typeface="Courier" charset="0"/>
                <a:ea typeface="Courier" charset="0"/>
                <a:cs typeface="Courier" charset="0"/>
              </a:rPr>
              <a:t>Ending_time</a:t>
            </a:r>
            <a:r>
              <a:rPr lang="en-US" sz="2000" dirty="0">
                <a:latin typeface="Courier" charset="0"/>
                <a:ea typeface="Courier" charset="0"/>
                <a:cs typeface="Courier" charset="0"/>
              </a:rPr>
              <a:t> text, </a:t>
            </a:r>
            <a:r>
              <a:rPr lang="en-US" sz="2000" dirty="0" err="1">
                <a:latin typeface="Courier" charset="0"/>
                <a:ea typeface="Courier" charset="0"/>
                <a:cs typeface="Courier" charset="0"/>
              </a:rPr>
              <a:t>Sent_packets_size</a:t>
            </a:r>
            <a:r>
              <a:rPr lang="en-US" sz="2000" dirty="0">
                <a:latin typeface="Courier" charset="0"/>
                <a:ea typeface="Courier" charset="0"/>
                <a:cs typeface="Courier" charset="0"/>
              </a:rPr>
              <a:t> </a:t>
            </a:r>
            <a:r>
              <a:rPr lang="en-US" sz="2000" dirty="0" err="1">
                <a:latin typeface="Courier" charset="0"/>
                <a:ea typeface="Courier" charset="0"/>
                <a:cs typeface="Courier" charset="0"/>
              </a:rPr>
              <a:t>int</a:t>
            </a:r>
            <a:r>
              <a:rPr lang="en-US" sz="2000" dirty="0">
                <a:latin typeface="Courier" charset="0"/>
                <a:ea typeface="Courier" charset="0"/>
                <a:cs typeface="Courier" charset="0"/>
              </a:rPr>
              <a:t>, </a:t>
            </a:r>
            <a:r>
              <a:rPr lang="en-US" sz="2000" dirty="0" err="1">
                <a:latin typeface="Courier" charset="0"/>
                <a:ea typeface="Courier" charset="0"/>
                <a:cs typeface="Courier" charset="0"/>
              </a:rPr>
              <a:t>Received_packets_size</a:t>
            </a:r>
            <a:r>
              <a:rPr lang="en-US" sz="2000" dirty="0">
                <a:latin typeface="Courier" charset="0"/>
                <a:ea typeface="Courier" charset="0"/>
                <a:cs typeface="Courier" charset="0"/>
              </a:rPr>
              <a:t> </a:t>
            </a:r>
            <a:r>
              <a:rPr lang="en-US" sz="2000" dirty="0" err="1">
                <a:latin typeface="Courier" charset="0"/>
                <a:ea typeface="Courier" charset="0"/>
                <a:cs typeface="Courier" charset="0"/>
              </a:rPr>
              <a:t>int</a:t>
            </a:r>
            <a:r>
              <a:rPr lang="en-US" sz="2000" dirty="0">
                <a:latin typeface="Courier" charset="0"/>
                <a:ea typeface="Courier" charset="0"/>
                <a:cs typeface="Courier" charset="0"/>
              </a:rPr>
              <a:t>, </a:t>
            </a:r>
            <a:r>
              <a:rPr lang="en-US" sz="2000" dirty="0" err="1">
                <a:latin typeface="Courier" charset="0"/>
                <a:ea typeface="Courier" charset="0"/>
                <a:cs typeface="Courier" charset="0"/>
              </a:rPr>
              <a:t>Total_packets_size</a:t>
            </a:r>
            <a:r>
              <a:rPr lang="en-US" sz="2000" dirty="0">
                <a:latin typeface="Courier" charset="0"/>
                <a:ea typeface="Courier" charset="0"/>
                <a:cs typeface="Courier" charset="0"/>
              </a:rPr>
              <a:t> </a:t>
            </a:r>
            <a:r>
              <a:rPr lang="en-US" sz="2000" dirty="0" err="1">
                <a:latin typeface="Courier" charset="0"/>
                <a:ea typeface="Courier" charset="0"/>
                <a:cs typeface="Courier" charset="0"/>
              </a:rPr>
              <a:t>int</a:t>
            </a:r>
            <a:r>
              <a:rPr lang="en-US" sz="2000" dirty="0">
                <a:latin typeface="Courier" charset="0"/>
                <a:ea typeface="Courier" charset="0"/>
                <a:cs typeface="Courier" charset="0"/>
              </a:rPr>
              <a:t>, </a:t>
            </a:r>
            <a:r>
              <a:rPr lang="en-US" sz="2000" dirty="0" err="1">
                <a:latin typeface="Courier" charset="0"/>
                <a:ea typeface="Courier" charset="0"/>
                <a:cs typeface="Courier" charset="0"/>
              </a:rPr>
              <a:t>Sent_payload_size</a:t>
            </a:r>
            <a:r>
              <a:rPr lang="en-US" sz="2000" dirty="0">
                <a:latin typeface="Courier" charset="0"/>
                <a:ea typeface="Courier" charset="0"/>
                <a:cs typeface="Courier" charset="0"/>
              </a:rPr>
              <a:t> </a:t>
            </a:r>
            <a:r>
              <a:rPr lang="en-US" sz="2000" dirty="0" err="1">
                <a:latin typeface="Courier" charset="0"/>
                <a:ea typeface="Courier" charset="0"/>
                <a:cs typeface="Courier" charset="0"/>
              </a:rPr>
              <a:t>int</a:t>
            </a:r>
            <a:r>
              <a:rPr lang="en-US" sz="2000" dirty="0">
                <a:latin typeface="Courier" charset="0"/>
                <a:ea typeface="Courier" charset="0"/>
                <a:cs typeface="Courier" charset="0"/>
              </a:rPr>
              <a:t>, </a:t>
            </a:r>
            <a:r>
              <a:rPr lang="en-US" sz="2000" dirty="0" err="1">
                <a:latin typeface="Courier" charset="0"/>
                <a:ea typeface="Courier" charset="0"/>
                <a:cs typeface="Courier" charset="0"/>
              </a:rPr>
              <a:t>Received_payload_size</a:t>
            </a:r>
            <a:r>
              <a:rPr lang="en-US" sz="2000" dirty="0">
                <a:latin typeface="Courier" charset="0"/>
                <a:ea typeface="Courier" charset="0"/>
                <a:cs typeface="Courier" charset="0"/>
              </a:rPr>
              <a:t> </a:t>
            </a:r>
            <a:r>
              <a:rPr lang="en-US" sz="2000" dirty="0" err="1">
                <a:latin typeface="Courier" charset="0"/>
                <a:ea typeface="Courier" charset="0"/>
                <a:cs typeface="Courier" charset="0"/>
              </a:rPr>
              <a:t>int</a:t>
            </a:r>
            <a:r>
              <a:rPr lang="en-US" sz="2000" dirty="0">
                <a:latin typeface="Courier" charset="0"/>
                <a:ea typeface="Courier" charset="0"/>
                <a:cs typeface="Courier" charset="0"/>
              </a:rPr>
              <a:t>, </a:t>
            </a:r>
            <a:r>
              <a:rPr lang="en-US" sz="2000" dirty="0" err="1">
                <a:latin typeface="Courier" charset="0"/>
                <a:ea typeface="Courier" charset="0"/>
                <a:cs typeface="Courier" charset="0"/>
              </a:rPr>
              <a:t>Total_payload_size</a:t>
            </a:r>
            <a:r>
              <a:rPr lang="en-US" sz="2000" dirty="0">
                <a:latin typeface="Courier" charset="0"/>
                <a:ea typeface="Courier" charset="0"/>
                <a:cs typeface="Courier" charset="0"/>
              </a:rPr>
              <a:t> </a:t>
            </a:r>
            <a:r>
              <a:rPr lang="en-US" sz="2000" dirty="0" err="1">
                <a:latin typeface="Courier" charset="0"/>
                <a:ea typeface="Courier" charset="0"/>
                <a:cs typeface="Courier" charset="0"/>
              </a:rPr>
              <a:t>int</a:t>
            </a:r>
            <a:r>
              <a:rPr lang="en-US" sz="2000" dirty="0">
                <a:latin typeface="Courier" charset="0"/>
                <a:ea typeface="Courier" charset="0"/>
                <a:cs typeface="Courier" charset="0"/>
              </a:rPr>
              <a:t>, Attack text, Direction text, PRIMARY KEY(Attack, </a:t>
            </a:r>
            <a:r>
              <a:rPr lang="en-US" sz="2000" dirty="0" err="1">
                <a:latin typeface="Courier" charset="0"/>
                <a:ea typeface="Courier" charset="0"/>
                <a:cs typeface="Courier" charset="0"/>
              </a:rPr>
              <a:t>Total_payload_size</a:t>
            </a:r>
            <a:r>
              <a:rPr lang="en-US" sz="2000" dirty="0">
                <a:latin typeface="Courier" charset="0"/>
                <a:ea typeface="Courier" charset="0"/>
                <a:cs typeface="Courier" charset="0"/>
              </a:rPr>
              <a:t>)) WITH comment='</a:t>
            </a:r>
            <a:r>
              <a:rPr lang="en-US" sz="2000" dirty="0" err="1">
                <a:latin typeface="Courier" charset="0"/>
                <a:ea typeface="Courier" charset="0"/>
                <a:cs typeface="Courier" charset="0"/>
              </a:rPr>
              <a:t>mit_ip_data</a:t>
            </a:r>
            <a:r>
              <a:rPr lang="en-US" sz="2000" dirty="0">
                <a:latin typeface="Courier" charset="0"/>
                <a:ea typeface="Courier" charset="0"/>
                <a:cs typeface="Courier" charset="0"/>
              </a:rPr>
              <a:t>' AND </a:t>
            </a:r>
            <a:r>
              <a:rPr lang="en-US" sz="2000" dirty="0" err="1">
                <a:latin typeface="Courier" charset="0"/>
                <a:ea typeface="Courier" charset="0"/>
                <a:cs typeface="Courier" charset="0"/>
              </a:rPr>
              <a:t>read_repair_chance</a:t>
            </a:r>
            <a:r>
              <a:rPr lang="en-US" sz="2000" dirty="0">
                <a:latin typeface="Courier" charset="0"/>
                <a:ea typeface="Courier" charset="0"/>
                <a:cs typeface="Courier" charset="0"/>
              </a:rPr>
              <a:t> = 1.0;</a:t>
            </a:r>
          </a:p>
        </p:txBody>
      </p:sp>
    </p:spTree>
    <p:extLst>
      <p:ext uri="{BB962C8B-B14F-4D97-AF65-F5344CB8AC3E}">
        <p14:creationId xmlns:p14="http://schemas.microsoft.com/office/powerpoint/2010/main" val="69677871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 MIT_IP Data Examples</a:t>
            </a:r>
          </a:p>
        </p:txBody>
      </p:sp>
      <p:sp>
        <p:nvSpPr>
          <p:cNvPr id="3" name="Content Placeholder 2"/>
          <p:cNvSpPr>
            <a:spLocks noGrp="1"/>
          </p:cNvSpPr>
          <p:nvPr>
            <p:ph idx="1"/>
          </p:nvPr>
        </p:nvSpPr>
        <p:spPr/>
        <p:txBody>
          <a:bodyPr>
            <a:normAutofit/>
          </a:bodyPr>
          <a:lstStyle/>
          <a:p>
            <a:pPr marL="0" indent="0">
              <a:buNone/>
            </a:pPr>
            <a:r>
              <a:rPr lang="en-US" dirty="0">
                <a:ea typeface="Courier" charset="0"/>
                <a:cs typeface="Courier" charset="0"/>
              </a:rPr>
              <a:t>3. Import the csv file into Cassandra:</a:t>
            </a:r>
          </a:p>
          <a:p>
            <a:pPr marL="0" indent="0">
              <a:buNone/>
            </a:pPr>
            <a:r>
              <a:rPr lang="en-US" sz="2000" dirty="0">
                <a:latin typeface="Courier" charset="0"/>
                <a:ea typeface="Courier" charset="0"/>
                <a:cs typeface="Courier" charset="0"/>
              </a:rPr>
              <a:t>Copy </a:t>
            </a:r>
            <a:r>
              <a:rPr lang="en-US" sz="2000" dirty="0" err="1">
                <a:latin typeface="Courier" charset="0"/>
                <a:ea typeface="Courier" charset="0"/>
                <a:cs typeface="Courier" charset="0"/>
              </a:rPr>
              <a:t>ip_data</a:t>
            </a:r>
            <a:r>
              <a:rPr lang="en-US" sz="2000" dirty="0">
                <a:latin typeface="Courier" charset="0"/>
                <a:ea typeface="Courier" charset="0"/>
                <a:cs typeface="Courier" charset="0"/>
              </a:rPr>
              <a:t> (key, Protocol, IP1, IP2, Port1, Port2, </a:t>
            </a:r>
            <a:r>
              <a:rPr lang="en-US" sz="2000" dirty="0" err="1">
                <a:latin typeface="Courier" charset="0"/>
                <a:ea typeface="Courier" charset="0"/>
                <a:cs typeface="Courier" charset="0"/>
              </a:rPr>
              <a:t>Num_of_Packets</a:t>
            </a:r>
            <a:r>
              <a:rPr lang="en-US" sz="2000" dirty="0">
                <a:latin typeface="Courier" charset="0"/>
                <a:ea typeface="Courier" charset="0"/>
                <a:cs typeface="Courier" charset="0"/>
              </a:rPr>
              <a:t>, </a:t>
            </a:r>
            <a:r>
              <a:rPr lang="en-US" sz="2000" dirty="0" err="1">
                <a:latin typeface="Courier" charset="0"/>
                <a:ea typeface="Courier" charset="0"/>
                <a:cs typeface="Courier" charset="0"/>
              </a:rPr>
              <a:t>Beginning_time</a:t>
            </a:r>
            <a:r>
              <a:rPr lang="en-US" sz="2000" dirty="0">
                <a:latin typeface="Courier" charset="0"/>
                <a:ea typeface="Courier" charset="0"/>
                <a:cs typeface="Courier" charset="0"/>
              </a:rPr>
              <a:t>, </a:t>
            </a:r>
            <a:r>
              <a:rPr lang="en-US" sz="2000" dirty="0" err="1">
                <a:latin typeface="Courier" charset="0"/>
                <a:ea typeface="Courier" charset="0"/>
                <a:cs typeface="Courier" charset="0"/>
              </a:rPr>
              <a:t>Ending_time</a:t>
            </a:r>
            <a:r>
              <a:rPr lang="en-US" sz="2000" dirty="0">
                <a:latin typeface="Courier" charset="0"/>
                <a:ea typeface="Courier" charset="0"/>
                <a:cs typeface="Courier" charset="0"/>
              </a:rPr>
              <a:t>, </a:t>
            </a:r>
            <a:r>
              <a:rPr lang="en-US" sz="2000" dirty="0" err="1">
                <a:latin typeface="Courier" charset="0"/>
                <a:ea typeface="Courier" charset="0"/>
                <a:cs typeface="Courier" charset="0"/>
              </a:rPr>
              <a:t>Sent_packets_size</a:t>
            </a:r>
            <a:r>
              <a:rPr lang="en-US" sz="2000" dirty="0">
                <a:latin typeface="Courier" charset="0"/>
                <a:ea typeface="Courier" charset="0"/>
                <a:cs typeface="Courier" charset="0"/>
              </a:rPr>
              <a:t>, </a:t>
            </a:r>
            <a:r>
              <a:rPr lang="en-US" sz="2000" dirty="0" err="1">
                <a:latin typeface="Courier" charset="0"/>
                <a:ea typeface="Courier" charset="0"/>
                <a:cs typeface="Courier" charset="0"/>
              </a:rPr>
              <a:t>Received_packets_size</a:t>
            </a:r>
            <a:r>
              <a:rPr lang="en-US" sz="2000" dirty="0">
                <a:latin typeface="Courier" charset="0"/>
                <a:ea typeface="Courier" charset="0"/>
                <a:cs typeface="Courier" charset="0"/>
              </a:rPr>
              <a:t>, </a:t>
            </a:r>
            <a:r>
              <a:rPr lang="en-US" sz="2000" dirty="0" err="1">
                <a:latin typeface="Courier" charset="0"/>
                <a:ea typeface="Courier" charset="0"/>
                <a:cs typeface="Courier" charset="0"/>
              </a:rPr>
              <a:t>Total_packets_size</a:t>
            </a:r>
            <a:r>
              <a:rPr lang="en-US" sz="2000" dirty="0">
                <a:latin typeface="Courier" charset="0"/>
                <a:ea typeface="Courier" charset="0"/>
                <a:cs typeface="Courier" charset="0"/>
              </a:rPr>
              <a:t>, </a:t>
            </a:r>
            <a:r>
              <a:rPr lang="en-US" sz="2000" dirty="0" err="1">
                <a:latin typeface="Courier" charset="0"/>
                <a:ea typeface="Courier" charset="0"/>
                <a:cs typeface="Courier" charset="0"/>
              </a:rPr>
              <a:t>Sent_payload_size</a:t>
            </a:r>
            <a:r>
              <a:rPr lang="en-US" sz="2000" dirty="0">
                <a:latin typeface="Courier" charset="0"/>
                <a:ea typeface="Courier" charset="0"/>
                <a:cs typeface="Courier" charset="0"/>
              </a:rPr>
              <a:t>, </a:t>
            </a:r>
            <a:r>
              <a:rPr lang="en-US" sz="2000" dirty="0" err="1">
                <a:latin typeface="Courier" charset="0"/>
                <a:ea typeface="Courier" charset="0"/>
                <a:cs typeface="Courier" charset="0"/>
              </a:rPr>
              <a:t>Received_payload_size</a:t>
            </a:r>
            <a:r>
              <a:rPr lang="en-US" sz="2000" dirty="0">
                <a:latin typeface="Courier" charset="0"/>
                <a:ea typeface="Courier" charset="0"/>
                <a:cs typeface="Courier" charset="0"/>
              </a:rPr>
              <a:t>, </a:t>
            </a:r>
            <a:r>
              <a:rPr lang="en-US" sz="2000" dirty="0" err="1">
                <a:latin typeface="Courier" charset="0"/>
                <a:ea typeface="Courier" charset="0"/>
                <a:cs typeface="Courier" charset="0"/>
              </a:rPr>
              <a:t>Total_payload_size</a:t>
            </a:r>
            <a:r>
              <a:rPr lang="en-US" sz="2000" dirty="0">
                <a:latin typeface="Courier" charset="0"/>
                <a:ea typeface="Courier" charset="0"/>
                <a:cs typeface="Courier" charset="0"/>
              </a:rPr>
              <a:t>, Attack, Direction) from '/Users/Di/Desktop/</a:t>
            </a:r>
            <a:r>
              <a:rPr lang="en-US" sz="2000" dirty="0" err="1">
                <a:latin typeface="Courier" charset="0"/>
                <a:ea typeface="Courier" charset="0"/>
                <a:cs typeface="Courier" charset="0"/>
              </a:rPr>
              <a:t>FinalSession.csv</a:t>
            </a:r>
            <a:r>
              <a:rPr lang="en-US" sz="2000" dirty="0">
                <a:latin typeface="Courier" charset="0"/>
                <a:ea typeface="Courier" charset="0"/>
                <a:cs typeface="Courier" charset="0"/>
              </a:rPr>
              <a:t>' with header=true;</a:t>
            </a:r>
          </a:p>
        </p:txBody>
      </p:sp>
      <p:pic>
        <p:nvPicPr>
          <p:cNvPr id="5" name="Picture 4"/>
          <p:cNvPicPr>
            <a:picLocks noChangeAspect="1"/>
          </p:cNvPicPr>
          <p:nvPr/>
        </p:nvPicPr>
        <p:blipFill>
          <a:blip r:embed="rId2"/>
          <a:stretch>
            <a:fillRect/>
          </a:stretch>
        </p:blipFill>
        <p:spPr>
          <a:xfrm>
            <a:off x="1752601" y="4697254"/>
            <a:ext cx="8639175" cy="1422400"/>
          </a:xfrm>
          <a:prstGeom prst="rect">
            <a:avLst/>
          </a:prstGeom>
        </p:spPr>
      </p:pic>
    </p:spTree>
    <p:extLst>
      <p:ext uri="{BB962C8B-B14F-4D97-AF65-F5344CB8AC3E}">
        <p14:creationId xmlns:p14="http://schemas.microsoft.com/office/powerpoint/2010/main" val="150084191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 MIT_IP Data Examples</a:t>
            </a:r>
          </a:p>
        </p:txBody>
      </p:sp>
      <p:sp>
        <p:nvSpPr>
          <p:cNvPr id="3" name="Content Placeholder 2"/>
          <p:cNvSpPr>
            <a:spLocks noGrp="1"/>
          </p:cNvSpPr>
          <p:nvPr>
            <p:ph idx="1"/>
          </p:nvPr>
        </p:nvSpPr>
        <p:spPr>
          <a:xfrm>
            <a:off x="1752600" y="1066801"/>
            <a:ext cx="8229600" cy="4525963"/>
          </a:xfrm>
        </p:spPr>
        <p:txBody>
          <a:bodyPr>
            <a:normAutofit/>
          </a:bodyPr>
          <a:lstStyle/>
          <a:p>
            <a:pPr marL="0" indent="0">
              <a:buNone/>
            </a:pPr>
            <a:r>
              <a:rPr lang="en-US" dirty="0">
                <a:ea typeface="Courier" charset="0"/>
                <a:cs typeface="Courier" charset="0"/>
              </a:rPr>
              <a:t>4. Write query</a:t>
            </a:r>
          </a:p>
          <a:p>
            <a:pPr marL="0" indent="0">
              <a:buNone/>
            </a:pPr>
            <a:r>
              <a:rPr lang="en-US" sz="2000" dirty="0">
                <a:latin typeface="Courier" charset="0"/>
                <a:ea typeface="Courier" charset="0"/>
                <a:cs typeface="Courier" charset="0"/>
              </a:rPr>
              <a:t>select key, attack, </a:t>
            </a:r>
            <a:r>
              <a:rPr lang="en-US" sz="2000" dirty="0" err="1">
                <a:latin typeface="Courier" charset="0"/>
                <a:ea typeface="Courier" charset="0"/>
                <a:cs typeface="Courier" charset="0"/>
              </a:rPr>
              <a:t>total_payload_size</a:t>
            </a:r>
            <a:r>
              <a:rPr lang="en-US" sz="2000" dirty="0">
                <a:latin typeface="Courier" charset="0"/>
                <a:ea typeface="Courier" charset="0"/>
                <a:cs typeface="Courier" charset="0"/>
              </a:rPr>
              <a:t> from </a:t>
            </a:r>
            <a:r>
              <a:rPr lang="en-US" sz="2000" dirty="0" err="1">
                <a:latin typeface="Courier" charset="0"/>
                <a:ea typeface="Courier" charset="0"/>
                <a:cs typeface="Courier" charset="0"/>
              </a:rPr>
              <a:t>ip_data</a:t>
            </a:r>
            <a:r>
              <a:rPr lang="en-US" sz="2000" dirty="0">
                <a:latin typeface="Courier" charset="0"/>
                <a:ea typeface="Courier" charset="0"/>
                <a:cs typeface="Courier" charset="0"/>
              </a:rPr>
              <a:t> where attack = '0' ORDER BY </a:t>
            </a:r>
            <a:r>
              <a:rPr lang="en-US" sz="2000" dirty="0" err="1">
                <a:latin typeface="Courier" charset="0"/>
                <a:ea typeface="Courier" charset="0"/>
                <a:cs typeface="Courier" charset="0"/>
              </a:rPr>
              <a:t>total_payload_size</a:t>
            </a:r>
            <a:r>
              <a:rPr lang="en-US" sz="2000" dirty="0">
                <a:latin typeface="Courier" charset="0"/>
                <a:ea typeface="Courier" charset="0"/>
                <a:cs typeface="Courier" charset="0"/>
              </a:rPr>
              <a:t> DESC limit 10;</a:t>
            </a:r>
          </a:p>
          <a:p>
            <a:pPr marL="0" indent="0">
              <a:buNone/>
            </a:pPr>
            <a:r>
              <a:rPr lang="en-US" dirty="0">
                <a:ea typeface="Courier" charset="0"/>
                <a:cs typeface="Courier" charset="0"/>
              </a:rPr>
              <a:t>or to select all the columns in the column family:</a:t>
            </a:r>
          </a:p>
          <a:p>
            <a:pPr marL="0" indent="0">
              <a:buNone/>
            </a:pPr>
            <a:r>
              <a:rPr lang="en-US" sz="2000" dirty="0">
                <a:latin typeface="Courier" charset="0"/>
                <a:ea typeface="Courier" charset="0"/>
                <a:cs typeface="Courier" charset="0"/>
              </a:rPr>
              <a:t>select * from </a:t>
            </a:r>
            <a:r>
              <a:rPr lang="en-US" sz="2000" dirty="0" err="1">
                <a:latin typeface="Courier" charset="0"/>
                <a:ea typeface="Courier" charset="0"/>
                <a:cs typeface="Courier" charset="0"/>
              </a:rPr>
              <a:t>ip_data</a:t>
            </a:r>
            <a:r>
              <a:rPr lang="en-US" sz="2000" dirty="0">
                <a:latin typeface="Courier" charset="0"/>
                <a:ea typeface="Courier" charset="0"/>
                <a:cs typeface="Courier" charset="0"/>
              </a:rPr>
              <a:t> where attack = '0' ORDER BY </a:t>
            </a:r>
          </a:p>
          <a:p>
            <a:pPr marL="0" indent="0">
              <a:buNone/>
            </a:pPr>
            <a:r>
              <a:rPr lang="en-US" sz="2000" dirty="0" err="1">
                <a:latin typeface="Courier" charset="0"/>
                <a:ea typeface="Courier" charset="0"/>
                <a:cs typeface="Courier" charset="0"/>
              </a:rPr>
              <a:t>total_payload_size</a:t>
            </a:r>
            <a:r>
              <a:rPr lang="en-US" sz="2000" dirty="0">
                <a:latin typeface="Courier" charset="0"/>
                <a:ea typeface="Courier" charset="0"/>
                <a:cs typeface="Courier" charset="0"/>
              </a:rPr>
              <a:t> DESC limit 10;</a:t>
            </a:r>
          </a:p>
          <a:p>
            <a:pPr marL="0" indent="0">
              <a:buNone/>
            </a:pPr>
            <a:endParaRPr lang="en-US" sz="2000" dirty="0">
              <a:latin typeface="Courier" charset="0"/>
              <a:ea typeface="Courier" charset="0"/>
              <a:cs typeface="Courier" charset="0"/>
            </a:endParaRPr>
          </a:p>
        </p:txBody>
      </p:sp>
      <p:pic>
        <p:nvPicPr>
          <p:cNvPr id="4" name="Picture 3"/>
          <p:cNvPicPr>
            <a:picLocks noChangeAspect="1"/>
          </p:cNvPicPr>
          <p:nvPr/>
        </p:nvPicPr>
        <p:blipFill>
          <a:blip r:embed="rId2"/>
          <a:stretch>
            <a:fillRect/>
          </a:stretch>
        </p:blipFill>
        <p:spPr>
          <a:xfrm>
            <a:off x="7543800" y="4064000"/>
            <a:ext cx="2647950" cy="2794000"/>
          </a:xfrm>
          <a:prstGeom prst="rect">
            <a:avLst/>
          </a:prstGeom>
        </p:spPr>
      </p:pic>
    </p:spTree>
    <p:extLst>
      <p:ext uri="{BB962C8B-B14F-4D97-AF65-F5344CB8AC3E}">
        <p14:creationId xmlns:p14="http://schemas.microsoft.com/office/powerpoint/2010/main" val="19428886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a:t>
            </a:r>
          </a:p>
        </p:txBody>
      </p:sp>
      <p:sp>
        <p:nvSpPr>
          <p:cNvPr id="3" name="Content Placeholder 2"/>
          <p:cNvSpPr>
            <a:spLocks noGrp="1"/>
          </p:cNvSpPr>
          <p:nvPr>
            <p:ph idx="1"/>
          </p:nvPr>
        </p:nvSpPr>
        <p:spPr/>
        <p:txBody>
          <a:bodyPr/>
          <a:lstStyle/>
          <a:p>
            <a:r>
              <a:rPr lang="en-US" dirty="0" err="1"/>
              <a:t>Artem</a:t>
            </a:r>
            <a:r>
              <a:rPr lang="en-US" dirty="0"/>
              <a:t> </a:t>
            </a:r>
            <a:r>
              <a:rPr lang="en-US" dirty="0" err="1"/>
              <a:t>Chebotko</a:t>
            </a:r>
            <a:r>
              <a:rPr lang="en-US" dirty="0"/>
              <a:t>, Leo Schuman, </a:t>
            </a:r>
            <a:r>
              <a:rPr lang="en-US" i="1" dirty="0"/>
              <a:t>Introducing Cassandra Data Model and Cassandra Query Language</a:t>
            </a:r>
            <a:r>
              <a:rPr lang="en-US" dirty="0"/>
              <a:t>, April 8, 2014 </a:t>
            </a:r>
          </a:p>
        </p:txBody>
      </p:sp>
    </p:spTree>
    <p:extLst>
      <p:ext uri="{BB962C8B-B14F-4D97-AF65-F5344CB8AC3E}">
        <p14:creationId xmlns:p14="http://schemas.microsoft.com/office/powerpoint/2010/main" val="147763941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145825" y="736944"/>
            <a:ext cx="5715000" cy="4445000"/>
          </a:xfrm>
          <a:prstGeom prst="rect">
            <a:avLst/>
          </a:prstGeom>
        </p:spPr>
      </p:pic>
      <p:sp>
        <p:nvSpPr>
          <p:cNvPr id="2" name="Rectangle 1"/>
          <p:cNvSpPr/>
          <p:nvPr/>
        </p:nvSpPr>
        <p:spPr>
          <a:xfrm>
            <a:off x="7677666" y="4547286"/>
            <a:ext cx="1019433" cy="42013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Arial"/>
            </a:endParaRPr>
          </a:p>
        </p:txBody>
      </p:sp>
    </p:spTree>
    <p:extLst>
      <p:ext uri="{BB962C8B-B14F-4D97-AF65-F5344CB8AC3E}">
        <p14:creationId xmlns:p14="http://schemas.microsoft.com/office/powerpoint/2010/main" val="8825123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438400" y="617538"/>
            <a:ext cx="8122096" cy="1143000"/>
          </a:xfrm>
        </p:spPr>
        <p:txBody>
          <a:bodyPr>
            <a:normAutofit fontScale="90000"/>
          </a:bodyPr>
          <a:lstStyle/>
          <a:p>
            <a:r>
              <a:rPr lang="en-US" dirty="0" err="1"/>
              <a:t>NoSQL</a:t>
            </a:r>
            <a:r>
              <a:rPr lang="en-US" dirty="0"/>
              <a:t> – Key-Value Data Model (1)</a:t>
            </a:r>
          </a:p>
        </p:txBody>
      </p:sp>
      <p:sp>
        <p:nvSpPr>
          <p:cNvPr id="3" name="Content Placeholder 2"/>
          <p:cNvSpPr>
            <a:spLocks noGrp="1"/>
          </p:cNvSpPr>
          <p:nvPr>
            <p:ph idx="1"/>
          </p:nvPr>
        </p:nvSpPr>
        <p:spPr/>
        <p:txBody>
          <a:bodyPr>
            <a:normAutofit/>
          </a:bodyPr>
          <a:lstStyle/>
          <a:p>
            <a:r>
              <a:rPr lang="en-US" sz="2400" dirty="0"/>
              <a:t>Data is represented as a collection of key–value pairs. </a:t>
            </a:r>
          </a:p>
          <a:p>
            <a:pPr lvl="1"/>
            <a:r>
              <a:rPr lang="en-US" sz="2000" dirty="0"/>
              <a:t>key–value model is one of the simplest non-trivial data models</a:t>
            </a:r>
          </a:p>
          <a:p>
            <a:pPr lvl="1"/>
            <a:r>
              <a:rPr lang="en-US" sz="2000" dirty="0"/>
              <a:t>richer data models are implemented on top of it.</a:t>
            </a:r>
          </a:p>
          <a:p>
            <a:r>
              <a:rPr lang="en-US" sz="2400" dirty="0"/>
              <a:t>Also known as: key-value pairs, associative arrays, dictionaries, maps</a:t>
            </a:r>
          </a:p>
        </p:txBody>
      </p:sp>
      <p:sp>
        <p:nvSpPr>
          <p:cNvPr id="4" name="Date Placeholder 3"/>
          <p:cNvSpPr>
            <a:spLocks noGrp="1"/>
          </p:cNvSpPr>
          <p:nvPr>
            <p:ph type="dt" sz="half" idx="10"/>
          </p:nvPr>
        </p:nvSpPr>
        <p:spPr/>
        <p:txBody>
          <a:bodyPr/>
          <a:lstStyle/>
          <a:p>
            <a:pPr>
              <a:defRPr/>
            </a:pPr>
            <a:fld id="{976D6B07-06B0-49AD-835F-AB6865D58732}" type="datetime1">
              <a:rPr lang="en-US">
                <a:solidFill>
                  <a:prstClr val="black">
                    <a:tint val="75000"/>
                  </a:prstClr>
                </a:solidFill>
                <a:latin typeface="Arial"/>
              </a:rPr>
              <a:pPr>
                <a:defRPr/>
              </a:pPr>
              <a:t>3/3/2019</a:t>
            </a:fld>
            <a:endParaRPr lang="en-GB" dirty="0">
              <a:solidFill>
                <a:prstClr val="black">
                  <a:tint val="75000"/>
                </a:prstClr>
              </a:solidFill>
              <a:latin typeface="Arial"/>
            </a:endParaRPr>
          </a:p>
        </p:txBody>
      </p:sp>
      <p:sp>
        <p:nvSpPr>
          <p:cNvPr id="5" name="Footer Placeholder 4"/>
          <p:cNvSpPr>
            <a:spLocks noGrp="1"/>
          </p:cNvSpPr>
          <p:nvPr>
            <p:ph type="ftr" sz="quarter" idx="11"/>
          </p:nvPr>
        </p:nvSpPr>
        <p:spPr/>
        <p:txBody>
          <a:bodyPr/>
          <a:lstStyle/>
          <a:p>
            <a:pPr>
              <a:defRPr/>
            </a:pPr>
            <a:r>
              <a:rPr lang="en-US">
                <a:solidFill>
                  <a:prstClr val="black">
                    <a:tint val="75000"/>
                  </a:prstClr>
                </a:solidFill>
                <a:latin typeface="Arial"/>
              </a:rPr>
              <a:t>Landscape of Modern Data Management</a:t>
            </a:r>
          </a:p>
        </p:txBody>
      </p:sp>
      <p:sp>
        <p:nvSpPr>
          <p:cNvPr id="6" name="Slide Number Placeholder 5"/>
          <p:cNvSpPr>
            <a:spLocks noGrp="1"/>
          </p:cNvSpPr>
          <p:nvPr>
            <p:ph type="sldNum" sz="quarter" idx="12"/>
          </p:nvPr>
        </p:nvSpPr>
        <p:spPr/>
        <p:txBody>
          <a:bodyPr/>
          <a:lstStyle/>
          <a:p>
            <a:pPr>
              <a:defRPr/>
            </a:pPr>
            <a:fld id="{4F493F0C-CB82-43FA-9338-77937A94D356}" type="slidenum">
              <a:rPr lang="en-GB">
                <a:solidFill>
                  <a:prstClr val="black">
                    <a:tint val="75000"/>
                  </a:prstClr>
                </a:solidFill>
                <a:latin typeface="Arial"/>
              </a:rPr>
              <a:pPr>
                <a:defRPr/>
              </a:pPr>
              <a:t>11</a:t>
            </a:fld>
            <a:endParaRPr lang="en-GB">
              <a:solidFill>
                <a:prstClr val="black">
                  <a:tint val="75000"/>
                </a:prstClr>
              </a:solidFill>
              <a:latin typeface="Arial"/>
            </a:endParaRPr>
          </a:p>
        </p:txBody>
      </p:sp>
      <p:sp>
        <p:nvSpPr>
          <p:cNvPr id="7" name="TextBox 6"/>
          <p:cNvSpPr txBox="1"/>
          <p:nvPr/>
        </p:nvSpPr>
        <p:spPr>
          <a:xfrm>
            <a:off x="4079776" y="4293096"/>
            <a:ext cx="3168352" cy="369332"/>
          </a:xfrm>
          <a:prstGeom prst="rect">
            <a:avLst/>
          </a:prstGeom>
          <a:ln w="19050"/>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solidFill>
                  <a:prstClr val="black"/>
                </a:solidFill>
                <a:latin typeface="Arial"/>
              </a:rPr>
              <a:t>1825  Stacy Johnson</a:t>
            </a:r>
          </a:p>
        </p:txBody>
      </p:sp>
      <p:cxnSp>
        <p:nvCxnSpPr>
          <p:cNvPr id="9" name="Straight Connector 8"/>
          <p:cNvCxnSpPr/>
          <p:nvPr/>
        </p:nvCxnSpPr>
        <p:spPr bwMode="auto">
          <a:xfrm>
            <a:off x="4800600" y="4307904"/>
            <a:ext cx="0" cy="432048"/>
          </a:xfrm>
          <a:prstGeom prst="line">
            <a:avLst/>
          </a:prstGeom>
          <a:solidFill>
            <a:schemeClr val="accent1"/>
          </a:solidFill>
          <a:ln w="19050" cap="flat" cmpd="sng" algn="ctr">
            <a:solidFill>
              <a:schemeClr val="tx1"/>
            </a:solidFill>
            <a:prstDash val="solid"/>
            <a:miter lim="800000"/>
            <a:headEnd type="none" w="med" len="med"/>
            <a:tailEnd type="none" w="med" len="med"/>
          </a:ln>
          <a:effectLst/>
        </p:spPr>
      </p:cxnSp>
      <p:sp>
        <p:nvSpPr>
          <p:cNvPr id="10" name="TextBox 9"/>
          <p:cNvSpPr txBox="1"/>
          <p:nvPr/>
        </p:nvSpPr>
        <p:spPr>
          <a:xfrm>
            <a:off x="3935760" y="5229200"/>
            <a:ext cx="1368152" cy="338554"/>
          </a:xfrm>
          <a:prstGeom prst="rect">
            <a:avLst/>
          </a:prstGeom>
          <a:noFill/>
        </p:spPr>
        <p:txBody>
          <a:bodyPr wrap="square" rtlCol="0">
            <a:spAutoFit/>
          </a:bodyPr>
          <a:lstStyle/>
          <a:p>
            <a:r>
              <a:rPr lang="en-US" sz="1600" dirty="0">
                <a:solidFill>
                  <a:prstClr val="black"/>
                </a:solidFill>
                <a:latin typeface="Arial"/>
              </a:rPr>
              <a:t>key (index)</a:t>
            </a:r>
          </a:p>
        </p:txBody>
      </p:sp>
      <p:sp>
        <p:nvSpPr>
          <p:cNvPr id="11" name="TextBox 10"/>
          <p:cNvSpPr txBox="1"/>
          <p:nvPr/>
        </p:nvSpPr>
        <p:spPr>
          <a:xfrm>
            <a:off x="5735960" y="5394702"/>
            <a:ext cx="720080" cy="338554"/>
          </a:xfrm>
          <a:prstGeom prst="rect">
            <a:avLst/>
          </a:prstGeom>
          <a:noFill/>
        </p:spPr>
        <p:txBody>
          <a:bodyPr wrap="square" rtlCol="0">
            <a:spAutoFit/>
          </a:bodyPr>
          <a:lstStyle/>
          <a:p>
            <a:r>
              <a:rPr lang="en-US" sz="1600" dirty="0">
                <a:solidFill>
                  <a:prstClr val="black"/>
                </a:solidFill>
                <a:latin typeface="Arial"/>
              </a:rPr>
              <a:t>value</a:t>
            </a:r>
          </a:p>
        </p:txBody>
      </p:sp>
      <p:cxnSp>
        <p:nvCxnSpPr>
          <p:cNvPr id="13" name="Straight Arrow Connector 12"/>
          <p:cNvCxnSpPr>
            <a:stCxn id="10" idx="0"/>
          </p:cNvCxnSpPr>
          <p:nvPr/>
        </p:nvCxnSpPr>
        <p:spPr bwMode="auto">
          <a:xfrm flipH="1" flipV="1">
            <a:off x="4583832" y="4797152"/>
            <a:ext cx="36004" cy="432048"/>
          </a:xfrm>
          <a:prstGeom prst="straightConnector1">
            <a:avLst/>
          </a:prstGeom>
          <a:solidFill>
            <a:schemeClr val="accent1"/>
          </a:solidFill>
          <a:ln w="9525" cap="flat" cmpd="sng" algn="ctr">
            <a:solidFill>
              <a:schemeClr val="tx1"/>
            </a:solidFill>
            <a:prstDash val="solid"/>
            <a:miter lim="800000"/>
            <a:headEnd type="none" w="med" len="med"/>
            <a:tailEnd type="arrow"/>
          </a:ln>
          <a:effectLst/>
        </p:spPr>
      </p:cxnSp>
      <p:cxnSp>
        <p:nvCxnSpPr>
          <p:cNvPr id="15" name="Straight Arrow Connector 14"/>
          <p:cNvCxnSpPr>
            <a:stCxn id="11" idx="0"/>
          </p:cNvCxnSpPr>
          <p:nvPr/>
        </p:nvCxnSpPr>
        <p:spPr bwMode="auto">
          <a:xfrm flipH="1" flipV="1">
            <a:off x="5951984" y="4797152"/>
            <a:ext cx="144016" cy="597550"/>
          </a:xfrm>
          <a:prstGeom prst="straightConnector1">
            <a:avLst/>
          </a:prstGeom>
          <a:solidFill>
            <a:schemeClr val="accent1"/>
          </a:solidFill>
          <a:ln w="9525" cap="flat" cmpd="sng" algn="ctr">
            <a:solidFill>
              <a:schemeClr val="tx1"/>
            </a:solidFill>
            <a:prstDash val="solid"/>
            <a:miter lim="800000"/>
            <a:headEnd type="none" w="med" len="med"/>
            <a:tailEnd type="arrow"/>
          </a:ln>
          <a:effectLst/>
        </p:spPr>
      </p:cxnSp>
    </p:spTree>
    <p:extLst>
      <p:ext uri="{BB962C8B-B14F-4D97-AF65-F5344CB8AC3E}">
        <p14:creationId xmlns:p14="http://schemas.microsoft.com/office/powerpoint/2010/main" val="3283370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P spid="7" grpId="0" animBg="1"/>
      <p:bldP spid="10" grpId="0"/>
      <p:bldP spid="11" grpId="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MongoDB</a:t>
            </a:r>
            <a:br>
              <a:rPr lang="en-US" dirty="0"/>
            </a:br>
            <a:r>
              <a:rPr lang="en-US" dirty="0">
                <a:hlinkClick r:id="rId2"/>
              </a:rPr>
              <a:t>http://docs.mongodb.org/manual/</a:t>
            </a:r>
            <a:r>
              <a:rPr lang="en-US" dirty="0"/>
              <a:t> </a:t>
            </a:r>
          </a:p>
        </p:txBody>
      </p:sp>
      <p:sp>
        <p:nvSpPr>
          <p:cNvPr id="3" name="Content Placeholder 2"/>
          <p:cNvSpPr>
            <a:spLocks noGrp="1"/>
          </p:cNvSpPr>
          <p:nvPr>
            <p:ph idx="1"/>
          </p:nvPr>
        </p:nvSpPr>
        <p:spPr/>
        <p:txBody>
          <a:bodyPr>
            <a:normAutofit/>
          </a:bodyPr>
          <a:lstStyle/>
          <a:p>
            <a:r>
              <a:rPr lang="en-US" sz="2000" dirty="0"/>
              <a:t>“Focus on critical capabilities of Relational DBMS with innovations of NoSQL technologies.”</a:t>
            </a:r>
          </a:p>
          <a:p>
            <a:r>
              <a:rPr lang="en-US" sz="2000" dirty="0"/>
              <a:t>From RDBMS:</a:t>
            </a:r>
          </a:p>
          <a:p>
            <a:pPr lvl="1"/>
            <a:r>
              <a:rPr lang="en-US" sz="1600" dirty="0"/>
              <a:t>Expressive Query Language</a:t>
            </a:r>
          </a:p>
          <a:p>
            <a:pPr lvl="1"/>
            <a:r>
              <a:rPr lang="en-US" sz="1600" dirty="0"/>
              <a:t>Secondary Indexes</a:t>
            </a:r>
          </a:p>
          <a:p>
            <a:pPr lvl="1"/>
            <a:r>
              <a:rPr lang="en-US" sz="1600" dirty="0"/>
              <a:t>Strong </a:t>
            </a:r>
            <a:r>
              <a:rPr lang="en-US" sz="1600" dirty="0" err="1"/>
              <a:t>Consistancy</a:t>
            </a:r>
            <a:endParaRPr lang="en-US" sz="1600" dirty="0"/>
          </a:p>
          <a:p>
            <a:r>
              <a:rPr lang="en-US" sz="2000" dirty="0"/>
              <a:t>From NoSQL Technology:</a:t>
            </a:r>
          </a:p>
          <a:p>
            <a:pPr lvl="1"/>
            <a:r>
              <a:rPr lang="en-US" sz="1600" dirty="0"/>
              <a:t>Flexible Data Model</a:t>
            </a:r>
          </a:p>
          <a:p>
            <a:pPr lvl="1"/>
            <a:r>
              <a:rPr lang="en-US" sz="1600" dirty="0"/>
              <a:t>Elastic Scalability</a:t>
            </a:r>
          </a:p>
          <a:p>
            <a:pPr lvl="1"/>
            <a:r>
              <a:rPr lang="en-US" sz="1600" dirty="0"/>
              <a:t>High Performance – Throughput and Latency</a:t>
            </a:r>
          </a:p>
        </p:txBody>
      </p:sp>
      <p:sp>
        <p:nvSpPr>
          <p:cNvPr id="4" name="Footer Placeholder 3"/>
          <p:cNvSpPr>
            <a:spLocks noGrp="1"/>
          </p:cNvSpPr>
          <p:nvPr>
            <p:ph type="ftr" sz="quarter" idx="11"/>
          </p:nvPr>
        </p:nvSpPr>
        <p:spPr/>
        <p:txBody>
          <a:bodyPr/>
          <a:lstStyle/>
          <a:p>
            <a:r>
              <a:rPr lang="en-US">
                <a:solidFill>
                  <a:prstClr val="black">
                    <a:tint val="75000"/>
                  </a:prstClr>
                </a:solidFill>
                <a:latin typeface="Arial"/>
              </a:rPr>
              <a:t>DGB 5/2013</a:t>
            </a:r>
          </a:p>
        </p:txBody>
      </p:sp>
      <p:sp>
        <p:nvSpPr>
          <p:cNvPr id="5" name="Slide Number Placeholder 4"/>
          <p:cNvSpPr>
            <a:spLocks noGrp="1"/>
          </p:cNvSpPr>
          <p:nvPr>
            <p:ph type="sldNum" sz="quarter" idx="12"/>
          </p:nvPr>
        </p:nvSpPr>
        <p:spPr/>
        <p:txBody>
          <a:bodyPr/>
          <a:lstStyle/>
          <a:p>
            <a:fld id="{B94A0634-974A-46A7-B268-05D2A189DA49}" type="slidenum">
              <a:rPr lang="en-US">
                <a:solidFill>
                  <a:prstClr val="black">
                    <a:tint val="75000"/>
                  </a:prstClr>
                </a:solidFill>
                <a:latin typeface="Arial"/>
              </a:rPr>
              <a:pPr/>
              <a:t>110</a:t>
            </a:fld>
            <a:endParaRPr lang="en-US">
              <a:solidFill>
                <a:prstClr val="black">
                  <a:tint val="75000"/>
                </a:prstClr>
              </a:solidFill>
              <a:latin typeface="Arial"/>
            </a:endParaRPr>
          </a:p>
        </p:txBody>
      </p:sp>
    </p:spTree>
    <p:extLst>
      <p:ext uri="{BB962C8B-B14F-4D97-AF65-F5344CB8AC3E}">
        <p14:creationId xmlns:p14="http://schemas.microsoft.com/office/powerpoint/2010/main" val="27370147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MongoDB Innovations</a:t>
            </a:r>
          </a:p>
        </p:txBody>
      </p:sp>
      <p:sp>
        <p:nvSpPr>
          <p:cNvPr id="3" name="Content Placeholder 2"/>
          <p:cNvSpPr>
            <a:spLocks noGrp="1"/>
          </p:cNvSpPr>
          <p:nvPr>
            <p:ph idx="1"/>
          </p:nvPr>
        </p:nvSpPr>
        <p:spPr/>
        <p:txBody>
          <a:bodyPr>
            <a:normAutofit/>
          </a:bodyPr>
          <a:lstStyle/>
          <a:p>
            <a:r>
              <a:rPr lang="en-US" sz="2000" dirty="0"/>
              <a:t>Fast, Iterative Development</a:t>
            </a:r>
          </a:p>
          <a:p>
            <a:r>
              <a:rPr lang="en-US" sz="2000" dirty="0"/>
              <a:t>Flexible Data Model</a:t>
            </a:r>
          </a:p>
          <a:p>
            <a:r>
              <a:rPr lang="en-US" sz="2000" dirty="0"/>
              <a:t>Multi-Datacenter Scalability</a:t>
            </a:r>
          </a:p>
          <a:p>
            <a:r>
              <a:rPr lang="en-US" sz="2000" dirty="0"/>
              <a:t>Integrated Feature Set</a:t>
            </a:r>
          </a:p>
          <a:p>
            <a:r>
              <a:rPr lang="en-US" sz="2000" dirty="0"/>
              <a:t>Lower TCO</a:t>
            </a:r>
          </a:p>
          <a:p>
            <a:r>
              <a:rPr lang="en-US" sz="2000" dirty="0"/>
              <a:t>Long Term Commitment</a:t>
            </a:r>
            <a:endParaRPr lang="en-US" sz="1600" dirty="0"/>
          </a:p>
        </p:txBody>
      </p:sp>
      <p:sp>
        <p:nvSpPr>
          <p:cNvPr id="4" name="Footer Placeholder 3"/>
          <p:cNvSpPr>
            <a:spLocks noGrp="1"/>
          </p:cNvSpPr>
          <p:nvPr>
            <p:ph type="ftr" sz="quarter" idx="11"/>
          </p:nvPr>
        </p:nvSpPr>
        <p:spPr/>
        <p:txBody>
          <a:bodyPr/>
          <a:lstStyle/>
          <a:p>
            <a:r>
              <a:rPr lang="en-US">
                <a:solidFill>
                  <a:prstClr val="black">
                    <a:tint val="75000"/>
                  </a:prstClr>
                </a:solidFill>
                <a:latin typeface="Arial"/>
              </a:rPr>
              <a:t>DGB 5/2013</a:t>
            </a:r>
          </a:p>
        </p:txBody>
      </p:sp>
      <p:sp>
        <p:nvSpPr>
          <p:cNvPr id="5" name="Slide Number Placeholder 4"/>
          <p:cNvSpPr>
            <a:spLocks noGrp="1"/>
          </p:cNvSpPr>
          <p:nvPr>
            <p:ph type="sldNum" sz="quarter" idx="12"/>
          </p:nvPr>
        </p:nvSpPr>
        <p:spPr/>
        <p:txBody>
          <a:bodyPr/>
          <a:lstStyle/>
          <a:p>
            <a:fld id="{B94A0634-974A-46A7-B268-05D2A189DA49}" type="slidenum">
              <a:rPr lang="en-US">
                <a:solidFill>
                  <a:prstClr val="black">
                    <a:tint val="75000"/>
                  </a:prstClr>
                </a:solidFill>
                <a:latin typeface="Arial"/>
              </a:rPr>
              <a:pPr/>
              <a:t>111</a:t>
            </a:fld>
            <a:endParaRPr lang="en-US">
              <a:solidFill>
                <a:prstClr val="black">
                  <a:tint val="75000"/>
                </a:prstClr>
              </a:solidFill>
              <a:latin typeface="Arial"/>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5002" y="1828800"/>
            <a:ext cx="4105275" cy="302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6058480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MongoDB</a:t>
            </a:r>
          </a:p>
        </p:txBody>
      </p:sp>
      <p:sp>
        <p:nvSpPr>
          <p:cNvPr id="4" name="Footer Placeholder 3"/>
          <p:cNvSpPr>
            <a:spLocks noGrp="1"/>
          </p:cNvSpPr>
          <p:nvPr>
            <p:ph type="ftr" sz="quarter" idx="11"/>
          </p:nvPr>
        </p:nvSpPr>
        <p:spPr/>
        <p:txBody>
          <a:bodyPr/>
          <a:lstStyle/>
          <a:p>
            <a:r>
              <a:rPr lang="en-US">
                <a:solidFill>
                  <a:prstClr val="black">
                    <a:tint val="75000"/>
                  </a:prstClr>
                </a:solidFill>
                <a:latin typeface="Arial"/>
              </a:rPr>
              <a:t>DGB 5/2013</a:t>
            </a:r>
          </a:p>
        </p:txBody>
      </p:sp>
      <p:sp>
        <p:nvSpPr>
          <p:cNvPr id="5" name="Slide Number Placeholder 4"/>
          <p:cNvSpPr>
            <a:spLocks noGrp="1"/>
          </p:cNvSpPr>
          <p:nvPr>
            <p:ph type="sldNum" sz="quarter" idx="12"/>
          </p:nvPr>
        </p:nvSpPr>
        <p:spPr/>
        <p:txBody>
          <a:bodyPr/>
          <a:lstStyle/>
          <a:p>
            <a:fld id="{B94A0634-974A-46A7-B268-05D2A189DA49}" type="slidenum">
              <a:rPr lang="en-US">
                <a:solidFill>
                  <a:prstClr val="black">
                    <a:tint val="75000"/>
                  </a:prstClr>
                </a:solidFill>
                <a:latin typeface="Arial"/>
              </a:rPr>
              <a:pPr/>
              <a:t>112</a:t>
            </a:fld>
            <a:endParaRPr lang="en-US">
              <a:solidFill>
                <a:prstClr val="black">
                  <a:tint val="75000"/>
                </a:prstClr>
              </a:solidFill>
              <a:latin typeface="Arial"/>
            </a:endParaRP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4" y="1541543"/>
            <a:ext cx="8245153" cy="4235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0491387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38350" y="11624"/>
            <a:ext cx="8229600" cy="1143000"/>
          </a:xfrm>
        </p:spPr>
        <p:txBody>
          <a:bodyPr/>
          <a:lstStyle/>
          <a:p>
            <a:r>
              <a:rPr lang="en-US" dirty="0"/>
              <a:t>MongoDB vs RDBMS</a:t>
            </a:r>
          </a:p>
        </p:txBody>
      </p:sp>
      <p:sp>
        <p:nvSpPr>
          <p:cNvPr id="4" name="Footer Placeholder 3"/>
          <p:cNvSpPr>
            <a:spLocks noGrp="1"/>
          </p:cNvSpPr>
          <p:nvPr>
            <p:ph type="ftr" sz="quarter" idx="11"/>
          </p:nvPr>
        </p:nvSpPr>
        <p:spPr/>
        <p:txBody>
          <a:bodyPr/>
          <a:lstStyle/>
          <a:p>
            <a:r>
              <a:rPr lang="en-US">
                <a:solidFill>
                  <a:prstClr val="black">
                    <a:tint val="75000"/>
                  </a:prstClr>
                </a:solidFill>
                <a:latin typeface="Arial"/>
              </a:rPr>
              <a:t>DGB 5/2013</a:t>
            </a:r>
          </a:p>
        </p:txBody>
      </p:sp>
      <p:sp>
        <p:nvSpPr>
          <p:cNvPr id="5" name="Slide Number Placeholder 4"/>
          <p:cNvSpPr>
            <a:spLocks noGrp="1"/>
          </p:cNvSpPr>
          <p:nvPr>
            <p:ph type="sldNum" sz="quarter" idx="12"/>
          </p:nvPr>
        </p:nvSpPr>
        <p:spPr/>
        <p:txBody>
          <a:bodyPr/>
          <a:lstStyle/>
          <a:p>
            <a:fld id="{B94A0634-974A-46A7-B268-05D2A189DA49}" type="slidenum">
              <a:rPr lang="en-US">
                <a:solidFill>
                  <a:prstClr val="black">
                    <a:tint val="75000"/>
                  </a:prstClr>
                </a:solidFill>
                <a:latin typeface="Arial"/>
              </a:rPr>
              <a:pPr/>
              <a:t>113</a:t>
            </a:fld>
            <a:endParaRPr lang="en-US">
              <a:solidFill>
                <a:prstClr val="black">
                  <a:tint val="75000"/>
                </a:prstClr>
              </a:solidFill>
              <a:latin typeface="Arial"/>
            </a:endParaRP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3" y="1531945"/>
            <a:ext cx="4295775" cy="3800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00778" y="1066800"/>
            <a:ext cx="4067175" cy="5372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9224745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MongoDB Query Model</a:t>
            </a:r>
          </a:p>
        </p:txBody>
      </p:sp>
      <p:sp>
        <p:nvSpPr>
          <p:cNvPr id="3" name="Content Placeholder 2"/>
          <p:cNvSpPr>
            <a:spLocks noGrp="1"/>
          </p:cNvSpPr>
          <p:nvPr>
            <p:ph idx="1"/>
          </p:nvPr>
        </p:nvSpPr>
        <p:spPr/>
        <p:txBody>
          <a:bodyPr>
            <a:normAutofit/>
          </a:bodyPr>
          <a:lstStyle/>
          <a:p>
            <a:r>
              <a:rPr lang="en-US" sz="2400" b="1" dirty="0"/>
              <a:t>Language Support:</a:t>
            </a:r>
          </a:p>
          <a:p>
            <a:pPr lvl="1"/>
            <a:r>
              <a:rPr lang="en-US" sz="1800" b="1" dirty="0"/>
              <a:t>Java, .NET, Ruby, PHP, JavaScript, Python, Perl node.js, Scala, …</a:t>
            </a:r>
          </a:p>
          <a:p>
            <a:pPr lvl="1"/>
            <a:r>
              <a:rPr lang="en-US" sz="1800" b="1" dirty="0"/>
              <a:t>Implemented as Methods within the API language.</a:t>
            </a:r>
          </a:p>
          <a:p>
            <a:r>
              <a:rPr lang="en-US" sz="2400" b="1" dirty="0"/>
              <a:t>Mongo Shell</a:t>
            </a:r>
          </a:p>
          <a:p>
            <a:r>
              <a:rPr lang="en-US" sz="2400" b="1" dirty="0"/>
              <a:t>Query Types:</a:t>
            </a:r>
          </a:p>
          <a:p>
            <a:pPr lvl="1"/>
            <a:r>
              <a:rPr lang="en-US" sz="1800" b="1" dirty="0"/>
              <a:t>Key-value queries</a:t>
            </a:r>
          </a:p>
          <a:p>
            <a:pPr lvl="1"/>
            <a:r>
              <a:rPr lang="en-US" sz="1800" b="1" dirty="0"/>
              <a:t>Range queries</a:t>
            </a:r>
          </a:p>
          <a:p>
            <a:pPr lvl="1"/>
            <a:r>
              <a:rPr lang="en-US" sz="1800" b="1" dirty="0"/>
              <a:t>Geospatial queries</a:t>
            </a:r>
          </a:p>
          <a:p>
            <a:pPr lvl="1"/>
            <a:r>
              <a:rPr lang="en-US" sz="1800" b="1" dirty="0"/>
              <a:t>Text Search</a:t>
            </a:r>
          </a:p>
          <a:p>
            <a:pPr lvl="1"/>
            <a:r>
              <a:rPr lang="en-US" sz="1800" b="1" dirty="0"/>
              <a:t>Aggregation Framework</a:t>
            </a:r>
          </a:p>
          <a:p>
            <a:pPr lvl="1"/>
            <a:r>
              <a:rPr lang="en-US" sz="1800" b="1" dirty="0" err="1"/>
              <a:t>MapReduce</a:t>
            </a:r>
            <a:r>
              <a:rPr lang="en-US" sz="1800" b="1" dirty="0"/>
              <a:t> queries - JavaScript</a:t>
            </a:r>
          </a:p>
          <a:p>
            <a:endParaRPr lang="en-US" sz="1800" b="1" dirty="0"/>
          </a:p>
        </p:txBody>
      </p:sp>
      <p:sp>
        <p:nvSpPr>
          <p:cNvPr id="4" name="Footer Placeholder 3"/>
          <p:cNvSpPr>
            <a:spLocks noGrp="1"/>
          </p:cNvSpPr>
          <p:nvPr>
            <p:ph type="ftr" sz="quarter" idx="11"/>
          </p:nvPr>
        </p:nvSpPr>
        <p:spPr/>
        <p:txBody>
          <a:bodyPr/>
          <a:lstStyle/>
          <a:p>
            <a:r>
              <a:rPr lang="en-US">
                <a:solidFill>
                  <a:prstClr val="black">
                    <a:tint val="75000"/>
                  </a:prstClr>
                </a:solidFill>
                <a:latin typeface="Arial"/>
              </a:rPr>
              <a:t>DGB 5/2013</a:t>
            </a:r>
          </a:p>
        </p:txBody>
      </p:sp>
      <p:sp>
        <p:nvSpPr>
          <p:cNvPr id="5" name="Slide Number Placeholder 4"/>
          <p:cNvSpPr>
            <a:spLocks noGrp="1"/>
          </p:cNvSpPr>
          <p:nvPr>
            <p:ph type="sldNum" sz="quarter" idx="12"/>
          </p:nvPr>
        </p:nvSpPr>
        <p:spPr/>
        <p:txBody>
          <a:bodyPr/>
          <a:lstStyle/>
          <a:p>
            <a:fld id="{B94A0634-974A-46A7-B268-05D2A189DA49}" type="slidenum">
              <a:rPr lang="en-US">
                <a:solidFill>
                  <a:prstClr val="black">
                    <a:tint val="75000"/>
                  </a:prstClr>
                </a:solidFill>
                <a:latin typeface="Arial"/>
              </a:rPr>
              <a:pPr/>
              <a:t>114</a:t>
            </a:fld>
            <a:endParaRPr lang="en-US">
              <a:solidFill>
                <a:prstClr val="black">
                  <a:tint val="75000"/>
                </a:prstClr>
              </a:solidFill>
              <a:latin typeface="Arial"/>
            </a:endParaRPr>
          </a:p>
        </p:txBody>
      </p:sp>
    </p:spTree>
    <p:extLst>
      <p:ext uri="{BB962C8B-B14F-4D97-AF65-F5344CB8AC3E}">
        <p14:creationId xmlns:p14="http://schemas.microsoft.com/office/powerpoint/2010/main" val="281366828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74638"/>
            <a:ext cx="8534400" cy="1143000"/>
          </a:xfrm>
        </p:spPr>
        <p:txBody>
          <a:bodyPr>
            <a:normAutofit/>
          </a:bodyPr>
          <a:lstStyle/>
          <a:p>
            <a:r>
              <a:rPr lang="en-US" sz="3600" b="1" dirty="0"/>
              <a:t>MongoDB </a:t>
            </a:r>
            <a:r>
              <a:rPr lang="en-US" sz="3600" b="1" dirty="0" err="1"/>
              <a:t>Querys</a:t>
            </a:r>
            <a:br>
              <a:rPr lang="en-US" sz="3600" b="1" dirty="0"/>
            </a:br>
            <a:r>
              <a:rPr lang="en-US" sz="2200" b="1" dirty="0">
                <a:hlinkClick r:id="rId2"/>
              </a:rPr>
              <a:t>http://docs.mongodb.org/manual/reference/sql-comparison/</a:t>
            </a:r>
            <a:r>
              <a:rPr lang="en-US" sz="2200" b="1" dirty="0"/>
              <a:t> </a:t>
            </a:r>
          </a:p>
        </p:txBody>
      </p:sp>
      <p:sp>
        <p:nvSpPr>
          <p:cNvPr id="4" name="Footer Placeholder 3"/>
          <p:cNvSpPr>
            <a:spLocks noGrp="1"/>
          </p:cNvSpPr>
          <p:nvPr>
            <p:ph type="ftr" sz="quarter" idx="11"/>
          </p:nvPr>
        </p:nvSpPr>
        <p:spPr/>
        <p:txBody>
          <a:bodyPr/>
          <a:lstStyle/>
          <a:p>
            <a:r>
              <a:rPr lang="en-US">
                <a:solidFill>
                  <a:prstClr val="black">
                    <a:tint val="75000"/>
                  </a:prstClr>
                </a:solidFill>
                <a:latin typeface="Arial"/>
              </a:rPr>
              <a:t>DGB 5/2013</a:t>
            </a:r>
          </a:p>
        </p:txBody>
      </p:sp>
      <p:sp>
        <p:nvSpPr>
          <p:cNvPr id="5" name="Slide Number Placeholder 4"/>
          <p:cNvSpPr>
            <a:spLocks noGrp="1"/>
          </p:cNvSpPr>
          <p:nvPr>
            <p:ph type="sldNum" sz="quarter" idx="12"/>
          </p:nvPr>
        </p:nvSpPr>
        <p:spPr/>
        <p:txBody>
          <a:bodyPr/>
          <a:lstStyle/>
          <a:p>
            <a:fld id="{B94A0634-974A-46A7-B268-05D2A189DA49}" type="slidenum">
              <a:rPr lang="en-US">
                <a:solidFill>
                  <a:prstClr val="black">
                    <a:tint val="75000"/>
                  </a:prstClr>
                </a:solidFill>
                <a:latin typeface="Arial"/>
              </a:rPr>
              <a:pPr/>
              <a:t>115</a:t>
            </a:fld>
            <a:endParaRPr lang="en-US">
              <a:solidFill>
                <a:prstClr val="black">
                  <a:tint val="75000"/>
                </a:prstClr>
              </a:solidFill>
              <a:latin typeface="Arial"/>
            </a:endParaRPr>
          </a:p>
        </p:txBody>
      </p:sp>
      <p:graphicFrame>
        <p:nvGraphicFramePr>
          <p:cNvPr id="6" name="Table 5"/>
          <p:cNvGraphicFramePr>
            <a:graphicFrameLocks noGrp="1"/>
          </p:cNvGraphicFramePr>
          <p:nvPr>
            <p:extLst/>
          </p:nvPr>
        </p:nvGraphicFramePr>
        <p:xfrm>
          <a:off x="2696807" y="1587283"/>
          <a:ext cx="6798386" cy="4551799"/>
        </p:xfrm>
        <a:graphic>
          <a:graphicData uri="http://schemas.openxmlformats.org/drawingml/2006/table">
            <a:tbl>
              <a:tblPr/>
              <a:tblGrid>
                <a:gridCol w="3399193">
                  <a:extLst>
                    <a:ext uri="{9D8B030D-6E8A-4147-A177-3AD203B41FA5}">
                      <a16:colId xmlns:a16="http://schemas.microsoft.com/office/drawing/2014/main" val="20000"/>
                    </a:ext>
                  </a:extLst>
                </a:gridCol>
                <a:gridCol w="3399193">
                  <a:extLst>
                    <a:ext uri="{9D8B030D-6E8A-4147-A177-3AD203B41FA5}">
                      <a16:colId xmlns:a16="http://schemas.microsoft.com/office/drawing/2014/main" val="20001"/>
                    </a:ext>
                  </a:extLst>
                </a:gridCol>
              </a:tblGrid>
              <a:tr h="358804">
                <a:tc>
                  <a:txBody>
                    <a:bodyPr/>
                    <a:lstStyle/>
                    <a:p>
                      <a:pPr algn="l"/>
                      <a:r>
                        <a:rPr lang="en-US" sz="1500" dirty="0">
                          <a:effectLst/>
                        </a:rPr>
                        <a:t>SQL Terms/Concepts</a:t>
                      </a:r>
                    </a:p>
                  </a:txBody>
                  <a:tcPr marL="39343" marR="39343" marT="37769" marB="94422" anchor="ctr">
                    <a:lnL>
                      <a:noFill/>
                    </a:lnL>
                    <a:lnR>
                      <a:noFill/>
                    </a:lnR>
                    <a:lnT>
                      <a:noFill/>
                    </a:lnT>
                    <a:lnB w="9525" cap="flat" cmpd="sng" algn="ctr">
                      <a:solidFill>
                        <a:srgbClr val="EBEBED"/>
                      </a:solidFill>
                      <a:prstDash val="solid"/>
                      <a:round/>
                      <a:headEnd type="none" w="med" len="med"/>
                      <a:tailEnd type="none" w="med" len="med"/>
                    </a:lnB>
                  </a:tcPr>
                </a:tc>
                <a:tc>
                  <a:txBody>
                    <a:bodyPr/>
                    <a:lstStyle/>
                    <a:p>
                      <a:pPr algn="l"/>
                      <a:r>
                        <a:rPr lang="en-US" sz="1500">
                          <a:effectLst/>
                        </a:rPr>
                        <a:t>MongoDB Terms/Concepts</a:t>
                      </a:r>
                    </a:p>
                  </a:txBody>
                  <a:tcPr marL="39343" marR="39343" marT="37769" marB="94422" anchor="ctr">
                    <a:lnL>
                      <a:noFill/>
                    </a:lnL>
                    <a:lnR>
                      <a:noFill/>
                    </a:lnR>
                    <a:lnT>
                      <a:noFill/>
                    </a:lnT>
                    <a:lnB w="9525" cap="flat" cmpd="sng" algn="ctr">
                      <a:solidFill>
                        <a:srgbClr val="EBEBED"/>
                      </a:solidFill>
                      <a:prstDash val="solid"/>
                      <a:round/>
                      <a:headEnd type="none" w="med" len="med"/>
                      <a:tailEnd type="none" w="med" len="med"/>
                    </a:lnB>
                  </a:tcPr>
                </a:tc>
                <a:extLst>
                  <a:ext uri="{0D108BD9-81ED-4DB2-BD59-A6C34878D82A}">
                    <a16:rowId xmlns:a16="http://schemas.microsoft.com/office/drawing/2014/main" val="10000"/>
                  </a:ext>
                </a:extLst>
              </a:tr>
              <a:tr h="407588">
                <a:tc>
                  <a:txBody>
                    <a:bodyPr/>
                    <a:lstStyle/>
                    <a:p>
                      <a:pPr algn="l"/>
                      <a:r>
                        <a:rPr lang="en-US" sz="1500">
                          <a:effectLst/>
                        </a:rPr>
                        <a:t>database</a:t>
                      </a:r>
                    </a:p>
                  </a:txBody>
                  <a:tcPr marL="39343" marR="39343" marT="86554" marB="94422" anchor="ctr">
                    <a:lnL>
                      <a:noFill/>
                    </a:lnL>
                    <a:lnR>
                      <a:noFill/>
                    </a:lnR>
                    <a:lnT w="9525" cap="flat" cmpd="sng" algn="ctr">
                      <a:solidFill>
                        <a:srgbClr val="EBEBED"/>
                      </a:solidFill>
                      <a:prstDash val="solid"/>
                      <a:round/>
                      <a:headEnd type="none" w="med" len="med"/>
                      <a:tailEnd type="none" w="med" len="med"/>
                    </a:lnT>
                    <a:lnB w="9525" cap="flat" cmpd="sng" algn="ctr">
                      <a:solidFill>
                        <a:srgbClr val="EBEBED"/>
                      </a:solidFill>
                      <a:prstDash val="solid"/>
                      <a:round/>
                      <a:headEnd type="none" w="med" len="med"/>
                      <a:tailEnd type="none" w="med" len="med"/>
                    </a:lnB>
                  </a:tcPr>
                </a:tc>
                <a:tc>
                  <a:txBody>
                    <a:bodyPr/>
                    <a:lstStyle/>
                    <a:p>
                      <a:pPr algn="l"/>
                      <a:r>
                        <a:rPr lang="en-US" sz="1500" i="0" u="none" strike="noStrike">
                          <a:solidFill>
                            <a:srgbClr val="006CBC"/>
                          </a:solidFill>
                          <a:effectLst/>
                          <a:hlinkClick r:id="rId3"/>
                        </a:rPr>
                        <a:t>database</a:t>
                      </a:r>
                      <a:endParaRPr lang="en-US" sz="1500">
                        <a:effectLst/>
                      </a:endParaRPr>
                    </a:p>
                  </a:txBody>
                  <a:tcPr marL="39343" marR="39343" marT="86554" marB="94422" anchor="ctr">
                    <a:lnL>
                      <a:noFill/>
                    </a:lnL>
                    <a:lnR>
                      <a:noFill/>
                    </a:lnR>
                    <a:lnT w="9525" cap="flat" cmpd="sng" algn="ctr">
                      <a:solidFill>
                        <a:srgbClr val="EBEBED"/>
                      </a:solidFill>
                      <a:prstDash val="solid"/>
                      <a:round/>
                      <a:headEnd type="none" w="med" len="med"/>
                      <a:tailEnd type="none" w="med" len="med"/>
                    </a:lnT>
                    <a:lnB w="9525" cap="flat" cmpd="sng" algn="ctr">
                      <a:solidFill>
                        <a:srgbClr val="EBEBED"/>
                      </a:solidFill>
                      <a:prstDash val="solid"/>
                      <a:round/>
                      <a:headEnd type="none" w="med" len="med"/>
                      <a:tailEnd type="none" w="med" len="med"/>
                    </a:lnB>
                  </a:tcPr>
                </a:tc>
                <a:extLst>
                  <a:ext uri="{0D108BD9-81ED-4DB2-BD59-A6C34878D82A}">
                    <a16:rowId xmlns:a16="http://schemas.microsoft.com/office/drawing/2014/main" val="10001"/>
                  </a:ext>
                </a:extLst>
              </a:tr>
              <a:tr h="407588">
                <a:tc>
                  <a:txBody>
                    <a:bodyPr/>
                    <a:lstStyle/>
                    <a:p>
                      <a:pPr algn="l"/>
                      <a:r>
                        <a:rPr lang="en-US" sz="1500">
                          <a:effectLst/>
                        </a:rPr>
                        <a:t>table</a:t>
                      </a:r>
                    </a:p>
                  </a:txBody>
                  <a:tcPr marL="39343" marR="39343" marT="86554" marB="94422" anchor="ctr">
                    <a:lnL>
                      <a:noFill/>
                    </a:lnL>
                    <a:lnR>
                      <a:noFill/>
                    </a:lnR>
                    <a:lnT w="9525" cap="flat" cmpd="sng" algn="ctr">
                      <a:solidFill>
                        <a:srgbClr val="EBEBED"/>
                      </a:solidFill>
                      <a:prstDash val="solid"/>
                      <a:round/>
                      <a:headEnd type="none" w="med" len="med"/>
                      <a:tailEnd type="none" w="med" len="med"/>
                    </a:lnT>
                    <a:lnB w="9525" cap="flat" cmpd="sng" algn="ctr">
                      <a:solidFill>
                        <a:srgbClr val="EBEBED"/>
                      </a:solidFill>
                      <a:prstDash val="solid"/>
                      <a:round/>
                      <a:headEnd type="none" w="med" len="med"/>
                      <a:tailEnd type="none" w="med" len="med"/>
                    </a:lnB>
                  </a:tcPr>
                </a:tc>
                <a:tc>
                  <a:txBody>
                    <a:bodyPr/>
                    <a:lstStyle/>
                    <a:p>
                      <a:pPr algn="l"/>
                      <a:r>
                        <a:rPr lang="en-US" sz="1500" i="0" u="none" strike="noStrike">
                          <a:solidFill>
                            <a:srgbClr val="006CBC"/>
                          </a:solidFill>
                          <a:effectLst/>
                          <a:hlinkClick r:id="rId4"/>
                        </a:rPr>
                        <a:t>collection</a:t>
                      </a:r>
                      <a:endParaRPr lang="en-US" sz="1500">
                        <a:effectLst/>
                      </a:endParaRPr>
                    </a:p>
                  </a:txBody>
                  <a:tcPr marL="39343" marR="39343" marT="86554" marB="94422" anchor="ctr">
                    <a:lnL>
                      <a:noFill/>
                    </a:lnL>
                    <a:lnR>
                      <a:noFill/>
                    </a:lnR>
                    <a:lnT w="9525" cap="flat" cmpd="sng" algn="ctr">
                      <a:solidFill>
                        <a:srgbClr val="EBEBED"/>
                      </a:solidFill>
                      <a:prstDash val="solid"/>
                      <a:round/>
                      <a:headEnd type="none" w="med" len="med"/>
                      <a:tailEnd type="none" w="med" len="med"/>
                    </a:lnT>
                    <a:lnB w="9525" cap="flat" cmpd="sng" algn="ctr">
                      <a:solidFill>
                        <a:srgbClr val="EBEBED"/>
                      </a:solidFill>
                      <a:prstDash val="solid"/>
                      <a:round/>
                      <a:headEnd type="none" w="med" len="med"/>
                      <a:tailEnd type="none" w="med" len="med"/>
                    </a:lnB>
                  </a:tcPr>
                </a:tc>
                <a:extLst>
                  <a:ext uri="{0D108BD9-81ED-4DB2-BD59-A6C34878D82A}">
                    <a16:rowId xmlns:a16="http://schemas.microsoft.com/office/drawing/2014/main" val="10002"/>
                  </a:ext>
                </a:extLst>
              </a:tr>
              <a:tr h="407588">
                <a:tc>
                  <a:txBody>
                    <a:bodyPr/>
                    <a:lstStyle/>
                    <a:p>
                      <a:pPr algn="l"/>
                      <a:r>
                        <a:rPr lang="en-US" sz="1500">
                          <a:effectLst/>
                        </a:rPr>
                        <a:t>row</a:t>
                      </a:r>
                    </a:p>
                  </a:txBody>
                  <a:tcPr marL="39343" marR="39343" marT="86554" marB="94422" anchor="ctr">
                    <a:lnL>
                      <a:noFill/>
                    </a:lnL>
                    <a:lnR>
                      <a:noFill/>
                    </a:lnR>
                    <a:lnT w="9525" cap="flat" cmpd="sng" algn="ctr">
                      <a:solidFill>
                        <a:srgbClr val="EBEBED"/>
                      </a:solidFill>
                      <a:prstDash val="solid"/>
                      <a:round/>
                      <a:headEnd type="none" w="med" len="med"/>
                      <a:tailEnd type="none" w="med" len="med"/>
                    </a:lnT>
                    <a:lnB w="9525" cap="flat" cmpd="sng" algn="ctr">
                      <a:solidFill>
                        <a:srgbClr val="EBEBED"/>
                      </a:solidFill>
                      <a:prstDash val="solid"/>
                      <a:round/>
                      <a:headEnd type="none" w="med" len="med"/>
                      <a:tailEnd type="none" w="med" len="med"/>
                    </a:lnB>
                  </a:tcPr>
                </a:tc>
                <a:tc>
                  <a:txBody>
                    <a:bodyPr/>
                    <a:lstStyle/>
                    <a:p>
                      <a:pPr algn="l"/>
                      <a:r>
                        <a:rPr lang="en-US" sz="1500" i="0" u="none" strike="noStrike">
                          <a:solidFill>
                            <a:srgbClr val="006CBC"/>
                          </a:solidFill>
                          <a:effectLst/>
                          <a:hlinkClick r:id="rId5"/>
                        </a:rPr>
                        <a:t>document</a:t>
                      </a:r>
                      <a:r>
                        <a:rPr lang="en-US" sz="1500">
                          <a:effectLst/>
                        </a:rPr>
                        <a:t> or </a:t>
                      </a:r>
                      <a:r>
                        <a:rPr lang="en-US" sz="1500" i="0" u="none" strike="noStrike">
                          <a:solidFill>
                            <a:srgbClr val="006CBC"/>
                          </a:solidFill>
                          <a:effectLst/>
                          <a:hlinkClick r:id="rId6"/>
                        </a:rPr>
                        <a:t>BSON</a:t>
                      </a:r>
                      <a:r>
                        <a:rPr lang="en-US" sz="1500">
                          <a:effectLst/>
                        </a:rPr>
                        <a:t> document</a:t>
                      </a:r>
                    </a:p>
                  </a:txBody>
                  <a:tcPr marL="39343" marR="39343" marT="86554" marB="94422" anchor="ctr">
                    <a:lnL>
                      <a:noFill/>
                    </a:lnL>
                    <a:lnR>
                      <a:noFill/>
                    </a:lnR>
                    <a:lnT w="9525" cap="flat" cmpd="sng" algn="ctr">
                      <a:solidFill>
                        <a:srgbClr val="EBEBED"/>
                      </a:solidFill>
                      <a:prstDash val="solid"/>
                      <a:round/>
                      <a:headEnd type="none" w="med" len="med"/>
                      <a:tailEnd type="none" w="med" len="med"/>
                    </a:lnT>
                    <a:lnB w="9525" cap="flat" cmpd="sng" algn="ctr">
                      <a:solidFill>
                        <a:srgbClr val="EBEBED"/>
                      </a:solidFill>
                      <a:prstDash val="solid"/>
                      <a:round/>
                      <a:headEnd type="none" w="med" len="med"/>
                      <a:tailEnd type="none" w="med" len="med"/>
                    </a:lnB>
                  </a:tcPr>
                </a:tc>
                <a:extLst>
                  <a:ext uri="{0D108BD9-81ED-4DB2-BD59-A6C34878D82A}">
                    <a16:rowId xmlns:a16="http://schemas.microsoft.com/office/drawing/2014/main" val="10003"/>
                  </a:ext>
                </a:extLst>
              </a:tr>
              <a:tr h="407588">
                <a:tc>
                  <a:txBody>
                    <a:bodyPr/>
                    <a:lstStyle/>
                    <a:p>
                      <a:pPr algn="l"/>
                      <a:r>
                        <a:rPr lang="en-US" sz="1500">
                          <a:effectLst/>
                        </a:rPr>
                        <a:t>column</a:t>
                      </a:r>
                    </a:p>
                  </a:txBody>
                  <a:tcPr marL="39343" marR="39343" marT="86554" marB="94422" anchor="ctr">
                    <a:lnL>
                      <a:noFill/>
                    </a:lnL>
                    <a:lnR>
                      <a:noFill/>
                    </a:lnR>
                    <a:lnT w="9525" cap="flat" cmpd="sng" algn="ctr">
                      <a:solidFill>
                        <a:srgbClr val="EBEBED"/>
                      </a:solidFill>
                      <a:prstDash val="solid"/>
                      <a:round/>
                      <a:headEnd type="none" w="med" len="med"/>
                      <a:tailEnd type="none" w="med" len="med"/>
                    </a:lnT>
                    <a:lnB w="9525" cap="flat" cmpd="sng" algn="ctr">
                      <a:solidFill>
                        <a:srgbClr val="EBEBED"/>
                      </a:solidFill>
                      <a:prstDash val="solid"/>
                      <a:round/>
                      <a:headEnd type="none" w="med" len="med"/>
                      <a:tailEnd type="none" w="med" len="med"/>
                    </a:lnB>
                  </a:tcPr>
                </a:tc>
                <a:tc>
                  <a:txBody>
                    <a:bodyPr/>
                    <a:lstStyle/>
                    <a:p>
                      <a:pPr algn="l"/>
                      <a:r>
                        <a:rPr lang="en-US" sz="1500" i="0" u="none" strike="noStrike">
                          <a:solidFill>
                            <a:srgbClr val="006CBC"/>
                          </a:solidFill>
                          <a:effectLst/>
                          <a:hlinkClick r:id="rId7"/>
                        </a:rPr>
                        <a:t>field</a:t>
                      </a:r>
                      <a:endParaRPr lang="en-US" sz="1500">
                        <a:effectLst/>
                      </a:endParaRPr>
                    </a:p>
                  </a:txBody>
                  <a:tcPr marL="39343" marR="39343" marT="86554" marB="94422" anchor="ctr">
                    <a:lnL>
                      <a:noFill/>
                    </a:lnL>
                    <a:lnR>
                      <a:noFill/>
                    </a:lnR>
                    <a:lnT w="9525" cap="flat" cmpd="sng" algn="ctr">
                      <a:solidFill>
                        <a:srgbClr val="EBEBED"/>
                      </a:solidFill>
                      <a:prstDash val="solid"/>
                      <a:round/>
                      <a:headEnd type="none" w="med" len="med"/>
                      <a:tailEnd type="none" w="med" len="med"/>
                    </a:lnT>
                    <a:lnB w="9525" cap="flat" cmpd="sng" algn="ctr">
                      <a:solidFill>
                        <a:srgbClr val="EBEBED"/>
                      </a:solidFill>
                      <a:prstDash val="solid"/>
                      <a:round/>
                      <a:headEnd type="none" w="med" len="med"/>
                      <a:tailEnd type="none" w="med" len="med"/>
                    </a:lnB>
                  </a:tcPr>
                </a:tc>
                <a:extLst>
                  <a:ext uri="{0D108BD9-81ED-4DB2-BD59-A6C34878D82A}">
                    <a16:rowId xmlns:a16="http://schemas.microsoft.com/office/drawing/2014/main" val="10004"/>
                  </a:ext>
                </a:extLst>
              </a:tr>
              <a:tr h="407588">
                <a:tc>
                  <a:txBody>
                    <a:bodyPr/>
                    <a:lstStyle/>
                    <a:p>
                      <a:pPr algn="l"/>
                      <a:r>
                        <a:rPr lang="en-US" sz="1500">
                          <a:effectLst/>
                        </a:rPr>
                        <a:t>index</a:t>
                      </a:r>
                    </a:p>
                  </a:txBody>
                  <a:tcPr marL="39343" marR="39343" marT="86554" marB="94422" anchor="ctr">
                    <a:lnL>
                      <a:noFill/>
                    </a:lnL>
                    <a:lnR>
                      <a:noFill/>
                    </a:lnR>
                    <a:lnT w="9525" cap="flat" cmpd="sng" algn="ctr">
                      <a:solidFill>
                        <a:srgbClr val="EBEBED"/>
                      </a:solidFill>
                      <a:prstDash val="solid"/>
                      <a:round/>
                      <a:headEnd type="none" w="med" len="med"/>
                      <a:tailEnd type="none" w="med" len="med"/>
                    </a:lnT>
                    <a:lnB w="9525" cap="flat" cmpd="sng" algn="ctr">
                      <a:solidFill>
                        <a:srgbClr val="EBEBED"/>
                      </a:solidFill>
                      <a:prstDash val="solid"/>
                      <a:round/>
                      <a:headEnd type="none" w="med" len="med"/>
                      <a:tailEnd type="none" w="med" len="med"/>
                    </a:lnB>
                  </a:tcPr>
                </a:tc>
                <a:tc>
                  <a:txBody>
                    <a:bodyPr/>
                    <a:lstStyle/>
                    <a:p>
                      <a:pPr algn="l"/>
                      <a:r>
                        <a:rPr lang="en-US" sz="1500" i="0" u="none" strike="noStrike">
                          <a:solidFill>
                            <a:srgbClr val="006CBC"/>
                          </a:solidFill>
                          <a:effectLst/>
                          <a:hlinkClick r:id="rId8"/>
                        </a:rPr>
                        <a:t>index</a:t>
                      </a:r>
                      <a:endParaRPr lang="en-US" sz="1500">
                        <a:effectLst/>
                      </a:endParaRPr>
                    </a:p>
                  </a:txBody>
                  <a:tcPr marL="39343" marR="39343" marT="86554" marB="94422" anchor="ctr">
                    <a:lnL>
                      <a:noFill/>
                    </a:lnL>
                    <a:lnR>
                      <a:noFill/>
                    </a:lnR>
                    <a:lnT w="9525" cap="flat" cmpd="sng" algn="ctr">
                      <a:solidFill>
                        <a:srgbClr val="EBEBED"/>
                      </a:solidFill>
                      <a:prstDash val="solid"/>
                      <a:round/>
                      <a:headEnd type="none" w="med" len="med"/>
                      <a:tailEnd type="none" w="med" len="med"/>
                    </a:lnT>
                    <a:lnB w="9525" cap="flat" cmpd="sng" algn="ctr">
                      <a:solidFill>
                        <a:srgbClr val="EBEBED"/>
                      </a:solidFill>
                      <a:prstDash val="solid"/>
                      <a:round/>
                      <a:headEnd type="none" w="med" len="med"/>
                      <a:tailEnd type="none" w="med" len="med"/>
                    </a:lnB>
                  </a:tcPr>
                </a:tc>
                <a:extLst>
                  <a:ext uri="{0D108BD9-81ED-4DB2-BD59-A6C34878D82A}">
                    <a16:rowId xmlns:a16="http://schemas.microsoft.com/office/drawing/2014/main" val="10005"/>
                  </a:ext>
                </a:extLst>
              </a:tr>
              <a:tr h="407588">
                <a:tc>
                  <a:txBody>
                    <a:bodyPr/>
                    <a:lstStyle/>
                    <a:p>
                      <a:pPr algn="l"/>
                      <a:r>
                        <a:rPr lang="en-US" sz="1500">
                          <a:effectLst/>
                        </a:rPr>
                        <a:t>table joins</a:t>
                      </a:r>
                    </a:p>
                  </a:txBody>
                  <a:tcPr marL="39343" marR="39343" marT="86554" marB="94422" anchor="ctr">
                    <a:lnL>
                      <a:noFill/>
                    </a:lnL>
                    <a:lnR>
                      <a:noFill/>
                    </a:lnR>
                    <a:lnT w="9525" cap="flat" cmpd="sng" algn="ctr">
                      <a:solidFill>
                        <a:srgbClr val="EBEBED"/>
                      </a:solidFill>
                      <a:prstDash val="solid"/>
                      <a:round/>
                      <a:headEnd type="none" w="med" len="med"/>
                      <a:tailEnd type="none" w="med" len="med"/>
                    </a:lnT>
                    <a:lnB w="9525" cap="flat" cmpd="sng" algn="ctr">
                      <a:solidFill>
                        <a:srgbClr val="EBEBED"/>
                      </a:solidFill>
                      <a:prstDash val="solid"/>
                      <a:round/>
                      <a:headEnd type="none" w="med" len="med"/>
                      <a:tailEnd type="none" w="med" len="med"/>
                    </a:lnB>
                  </a:tcPr>
                </a:tc>
                <a:tc>
                  <a:txBody>
                    <a:bodyPr/>
                    <a:lstStyle/>
                    <a:p>
                      <a:pPr algn="l"/>
                      <a:r>
                        <a:rPr lang="en-US" sz="1500">
                          <a:effectLst/>
                        </a:rPr>
                        <a:t>embedded documents and linking</a:t>
                      </a:r>
                    </a:p>
                  </a:txBody>
                  <a:tcPr marL="39343" marR="39343" marT="86554" marB="94422" anchor="ctr">
                    <a:lnL>
                      <a:noFill/>
                    </a:lnL>
                    <a:lnR>
                      <a:noFill/>
                    </a:lnR>
                    <a:lnT w="9525" cap="flat" cmpd="sng" algn="ctr">
                      <a:solidFill>
                        <a:srgbClr val="EBEBED"/>
                      </a:solidFill>
                      <a:prstDash val="solid"/>
                      <a:round/>
                      <a:headEnd type="none" w="med" len="med"/>
                      <a:tailEnd type="none" w="med" len="med"/>
                    </a:lnT>
                    <a:lnB w="9525" cap="flat" cmpd="sng" algn="ctr">
                      <a:solidFill>
                        <a:srgbClr val="EBEBED"/>
                      </a:solidFill>
                      <a:prstDash val="solid"/>
                      <a:round/>
                      <a:headEnd type="none" w="med" len="med"/>
                      <a:tailEnd type="none" w="med" len="med"/>
                    </a:lnB>
                  </a:tcPr>
                </a:tc>
                <a:extLst>
                  <a:ext uri="{0D108BD9-81ED-4DB2-BD59-A6C34878D82A}">
                    <a16:rowId xmlns:a16="http://schemas.microsoft.com/office/drawing/2014/main" val="10006"/>
                  </a:ext>
                </a:extLst>
              </a:tr>
              <a:tr h="860814">
                <a:tc>
                  <a:txBody>
                    <a:bodyPr/>
                    <a:lstStyle/>
                    <a:p>
                      <a:pPr algn="l"/>
                      <a:r>
                        <a:rPr lang="en-US" sz="1500">
                          <a:effectLst/>
                        </a:rPr>
                        <a:t>primary key</a:t>
                      </a:r>
                    </a:p>
                    <a:p>
                      <a:pPr algn="l"/>
                      <a:r>
                        <a:rPr lang="en-US" sz="1500">
                          <a:effectLst/>
                        </a:rPr>
                        <a:t>Specify any unique column or column combination as primary key.</a:t>
                      </a:r>
                    </a:p>
                  </a:txBody>
                  <a:tcPr marL="39343" marR="39343" marT="86554" marB="94422" anchor="ctr">
                    <a:lnL>
                      <a:noFill/>
                    </a:lnL>
                    <a:lnR>
                      <a:noFill/>
                    </a:lnR>
                    <a:lnT w="9525" cap="flat" cmpd="sng" algn="ctr">
                      <a:solidFill>
                        <a:srgbClr val="EBEBED"/>
                      </a:solidFill>
                      <a:prstDash val="solid"/>
                      <a:round/>
                      <a:headEnd type="none" w="med" len="med"/>
                      <a:tailEnd type="none" w="med" len="med"/>
                    </a:lnT>
                    <a:lnB w="9525" cap="flat" cmpd="sng" algn="ctr">
                      <a:solidFill>
                        <a:srgbClr val="EBEBED"/>
                      </a:solidFill>
                      <a:prstDash val="solid"/>
                      <a:round/>
                      <a:headEnd type="none" w="med" len="med"/>
                      <a:tailEnd type="none" w="med" len="med"/>
                    </a:lnB>
                  </a:tcPr>
                </a:tc>
                <a:tc>
                  <a:txBody>
                    <a:bodyPr/>
                    <a:lstStyle/>
                    <a:p>
                      <a:pPr algn="l"/>
                      <a:r>
                        <a:rPr lang="en-US" sz="1500" i="0" u="none" strike="noStrike" dirty="0">
                          <a:solidFill>
                            <a:srgbClr val="006CBC"/>
                          </a:solidFill>
                          <a:effectLst/>
                          <a:hlinkClick r:id="rId9"/>
                        </a:rPr>
                        <a:t>primary key</a:t>
                      </a:r>
                      <a:endParaRPr lang="en-US" sz="1500" dirty="0">
                        <a:effectLst/>
                      </a:endParaRPr>
                    </a:p>
                    <a:p>
                      <a:pPr algn="l"/>
                      <a:r>
                        <a:rPr lang="en-US" sz="1500" dirty="0">
                          <a:effectLst/>
                        </a:rPr>
                        <a:t>In MongoDB, the primary key is automatically set to the </a:t>
                      </a:r>
                      <a:r>
                        <a:rPr lang="en-US" sz="1500" i="0" u="none" strike="noStrike" dirty="0">
                          <a:solidFill>
                            <a:srgbClr val="006CBC"/>
                          </a:solidFill>
                          <a:effectLst/>
                          <a:hlinkClick r:id="rId10"/>
                        </a:rPr>
                        <a:t>_id</a:t>
                      </a:r>
                      <a:r>
                        <a:rPr lang="en-US" sz="1500" i="0" u="none" strike="noStrike" dirty="0">
                          <a:solidFill>
                            <a:srgbClr val="006CBC"/>
                          </a:solidFill>
                          <a:effectLst/>
                        </a:rPr>
                        <a:t> </a:t>
                      </a:r>
                      <a:r>
                        <a:rPr lang="en-US" sz="1500" dirty="0">
                          <a:effectLst/>
                        </a:rPr>
                        <a:t>field.</a:t>
                      </a:r>
                    </a:p>
                  </a:txBody>
                  <a:tcPr marL="39343" marR="39343" marT="86554" marB="94422" anchor="ctr">
                    <a:lnL>
                      <a:noFill/>
                    </a:lnL>
                    <a:lnR>
                      <a:noFill/>
                    </a:lnR>
                    <a:lnT w="9525" cap="flat" cmpd="sng" algn="ctr">
                      <a:solidFill>
                        <a:srgbClr val="EBEBED"/>
                      </a:solidFill>
                      <a:prstDash val="solid"/>
                      <a:round/>
                      <a:headEnd type="none" w="med" len="med"/>
                      <a:tailEnd type="none" w="med" len="med"/>
                    </a:lnT>
                    <a:lnB w="9525" cap="flat" cmpd="sng" algn="ctr">
                      <a:solidFill>
                        <a:srgbClr val="EBEBED"/>
                      </a:solidFill>
                      <a:prstDash val="solid"/>
                      <a:round/>
                      <a:headEnd type="none" w="med" len="med"/>
                      <a:tailEnd type="none" w="med" len="med"/>
                    </a:lnB>
                  </a:tcPr>
                </a:tc>
                <a:extLst>
                  <a:ext uri="{0D108BD9-81ED-4DB2-BD59-A6C34878D82A}">
                    <a16:rowId xmlns:a16="http://schemas.microsoft.com/office/drawing/2014/main" val="10007"/>
                  </a:ext>
                </a:extLst>
              </a:tr>
              <a:tr h="860814">
                <a:tc>
                  <a:txBody>
                    <a:bodyPr/>
                    <a:lstStyle/>
                    <a:p>
                      <a:pPr algn="l"/>
                      <a:r>
                        <a:rPr lang="en-US" sz="1500">
                          <a:effectLst/>
                        </a:rPr>
                        <a:t>aggregation (e.g. group by)</a:t>
                      </a:r>
                    </a:p>
                  </a:txBody>
                  <a:tcPr marL="39343" marR="39343" marT="86554" marB="94422" anchor="ctr">
                    <a:lnL>
                      <a:noFill/>
                    </a:lnL>
                    <a:lnR>
                      <a:noFill/>
                    </a:lnR>
                    <a:lnT w="9525" cap="flat" cmpd="sng" algn="ctr">
                      <a:solidFill>
                        <a:srgbClr val="EBEBED"/>
                      </a:solidFill>
                      <a:prstDash val="solid"/>
                      <a:round/>
                      <a:headEnd type="none" w="med" len="med"/>
                      <a:tailEnd type="none" w="med" len="med"/>
                    </a:lnT>
                    <a:lnB w="9525" cap="flat" cmpd="sng" algn="ctr">
                      <a:solidFill>
                        <a:srgbClr val="EBEBED"/>
                      </a:solidFill>
                      <a:prstDash val="solid"/>
                      <a:round/>
                      <a:headEnd type="none" w="med" len="med"/>
                      <a:tailEnd type="none" w="med" len="med"/>
                    </a:lnB>
                  </a:tcPr>
                </a:tc>
                <a:tc>
                  <a:txBody>
                    <a:bodyPr/>
                    <a:lstStyle/>
                    <a:p>
                      <a:pPr algn="l"/>
                      <a:r>
                        <a:rPr lang="en-US" sz="1500" dirty="0">
                          <a:effectLst/>
                        </a:rPr>
                        <a:t>aggregation pipeline</a:t>
                      </a:r>
                    </a:p>
                    <a:p>
                      <a:pPr algn="l"/>
                      <a:r>
                        <a:rPr lang="en-US" sz="1500" dirty="0">
                          <a:effectLst/>
                        </a:rPr>
                        <a:t>See the </a:t>
                      </a:r>
                      <a:r>
                        <a:rPr lang="en-US" sz="1500" i="0" u="none" strike="noStrike" dirty="0">
                          <a:solidFill>
                            <a:srgbClr val="006CBC"/>
                          </a:solidFill>
                          <a:effectLst/>
                          <a:hlinkClick r:id="rId11"/>
                        </a:rPr>
                        <a:t>SQL to Aggregation Mapping Chart</a:t>
                      </a:r>
                      <a:r>
                        <a:rPr lang="en-US" sz="1500" dirty="0">
                          <a:effectLst/>
                        </a:rPr>
                        <a:t>.</a:t>
                      </a:r>
                    </a:p>
                  </a:txBody>
                  <a:tcPr marL="39343" marR="39343" marT="86554" marB="94422" anchor="ctr">
                    <a:lnL>
                      <a:noFill/>
                    </a:lnL>
                    <a:lnR>
                      <a:noFill/>
                    </a:lnR>
                    <a:lnT w="9525" cap="flat" cmpd="sng" algn="ctr">
                      <a:solidFill>
                        <a:srgbClr val="EBEBED"/>
                      </a:solidFill>
                      <a:prstDash val="solid"/>
                      <a:round/>
                      <a:headEnd type="none" w="med" len="med"/>
                      <a:tailEnd type="none" w="med" len="med"/>
                    </a:lnT>
                    <a:lnB w="9525" cap="flat" cmpd="sng" algn="ctr">
                      <a:solidFill>
                        <a:srgbClr val="EBEBED"/>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Rectangle 1"/>
          <p:cNvSpPr>
            <a:spLocks noChangeArrowheads="1"/>
          </p:cNvSpPr>
          <p:nvPr/>
        </p:nvSpPr>
        <p:spPr bwMode="auto">
          <a:xfrm>
            <a:off x="2697164" y="1117247"/>
            <a:ext cx="184731" cy="94050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28490" rIns="91440" bIns="45720" numCol="1" anchor="ctr" anchorCtr="0" compatLnSpc="1">
            <a:prstTxWarp prst="textNoShape">
              <a:avLst/>
            </a:prstTxWarp>
            <a:spAutoFit/>
          </a:bodyPr>
          <a:lstStyle/>
          <a:p>
            <a:pPr fontAlgn="base">
              <a:spcBef>
                <a:spcPct val="0"/>
              </a:spcBef>
              <a:spcAft>
                <a:spcPct val="0"/>
              </a:spcAft>
            </a:pPr>
            <a:br>
              <a:rPr lang="en-US" altLang="en-US" sz="1200">
                <a:solidFill>
                  <a:srgbClr val="494747"/>
                </a:solidFill>
                <a:latin typeface="Akzidenz"/>
                <a:cs typeface="Arial" pitchFamily="34" charset="0"/>
              </a:rPr>
            </a:br>
            <a:endParaRPr lang="en-US" altLang="en-US">
              <a:solidFill>
                <a:prstClr val="black"/>
              </a:solidFill>
              <a:latin typeface="Arial" pitchFamily="34" charset="0"/>
              <a:cs typeface="Arial" pitchFamily="34" charset="0"/>
            </a:endParaRPr>
          </a:p>
        </p:txBody>
      </p:sp>
    </p:spTree>
    <p:extLst>
      <p:ext uri="{BB962C8B-B14F-4D97-AF65-F5344CB8AC3E}">
        <p14:creationId xmlns:p14="http://schemas.microsoft.com/office/powerpoint/2010/main" val="186172536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a:t>MongoDB Aggregate </a:t>
            </a:r>
            <a:r>
              <a:rPr lang="en-US" sz="3600" b="1" dirty="0" err="1"/>
              <a:t>Querys</a:t>
            </a:r>
            <a:br>
              <a:rPr lang="en-US" sz="3600" b="1" dirty="0"/>
            </a:br>
            <a:r>
              <a:rPr lang="en-US" sz="2200" b="1" dirty="0">
                <a:hlinkClick r:id="rId2"/>
              </a:rPr>
              <a:t>http://docs.mongodb.org/manual/reference/sql-aggregation-comparison/</a:t>
            </a:r>
            <a:r>
              <a:rPr lang="en-US" sz="2200" b="1" dirty="0"/>
              <a:t> </a:t>
            </a:r>
          </a:p>
        </p:txBody>
      </p:sp>
      <p:sp>
        <p:nvSpPr>
          <p:cNvPr id="4" name="Footer Placeholder 3"/>
          <p:cNvSpPr>
            <a:spLocks noGrp="1"/>
          </p:cNvSpPr>
          <p:nvPr>
            <p:ph type="ftr" sz="quarter" idx="11"/>
          </p:nvPr>
        </p:nvSpPr>
        <p:spPr/>
        <p:txBody>
          <a:bodyPr/>
          <a:lstStyle/>
          <a:p>
            <a:r>
              <a:rPr lang="en-US">
                <a:solidFill>
                  <a:prstClr val="black">
                    <a:tint val="75000"/>
                  </a:prstClr>
                </a:solidFill>
                <a:latin typeface="Arial"/>
              </a:rPr>
              <a:t>DGB 5/2013</a:t>
            </a:r>
          </a:p>
        </p:txBody>
      </p:sp>
      <p:sp>
        <p:nvSpPr>
          <p:cNvPr id="5" name="Slide Number Placeholder 4"/>
          <p:cNvSpPr>
            <a:spLocks noGrp="1"/>
          </p:cNvSpPr>
          <p:nvPr>
            <p:ph type="sldNum" sz="quarter" idx="12"/>
          </p:nvPr>
        </p:nvSpPr>
        <p:spPr/>
        <p:txBody>
          <a:bodyPr/>
          <a:lstStyle/>
          <a:p>
            <a:fld id="{B94A0634-974A-46A7-B268-05D2A189DA49}" type="slidenum">
              <a:rPr lang="en-US">
                <a:solidFill>
                  <a:prstClr val="black">
                    <a:tint val="75000"/>
                  </a:prstClr>
                </a:solidFill>
                <a:latin typeface="Arial"/>
              </a:rPr>
              <a:pPr/>
              <a:t>116</a:t>
            </a:fld>
            <a:endParaRPr lang="en-US">
              <a:solidFill>
                <a:prstClr val="black">
                  <a:tint val="75000"/>
                </a:prstClr>
              </a:solidFill>
              <a:latin typeface="Arial"/>
            </a:endParaRPr>
          </a:p>
        </p:txBody>
      </p:sp>
      <p:graphicFrame>
        <p:nvGraphicFramePr>
          <p:cNvPr id="3" name="Table 2"/>
          <p:cNvGraphicFramePr>
            <a:graphicFrameLocks noGrp="1"/>
          </p:cNvGraphicFramePr>
          <p:nvPr/>
        </p:nvGraphicFramePr>
        <p:xfrm>
          <a:off x="2977633" y="1455239"/>
          <a:ext cx="6236734" cy="4815886"/>
        </p:xfrm>
        <a:graphic>
          <a:graphicData uri="http://schemas.openxmlformats.org/drawingml/2006/table">
            <a:tbl>
              <a:tblPr/>
              <a:tblGrid>
                <a:gridCol w="3118367">
                  <a:extLst>
                    <a:ext uri="{9D8B030D-6E8A-4147-A177-3AD203B41FA5}">
                      <a16:colId xmlns:a16="http://schemas.microsoft.com/office/drawing/2014/main" val="20000"/>
                    </a:ext>
                  </a:extLst>
                </a:gridCol>
                <a:gridCol w="3118367">
                  <a:extLst>
                    <a:ext uri="{9D8B030D-6E8A-4147-A177-3AD203B41FA5}">
                      <a16:colId xmlns:a16="http://schemas.microsoft.com/office/drawing/2014/main" val="20001"/>
                    </a:ext>
                  </a:extLst>
                </a:gridCol>
              </a:tblGrid>
              <a:tr h="329161">
                <a:tc>
                  <a:txBody>
                    <a:bodyPr/>
                    <a:lstStyle/>
                    <a:p>
                      <a:pPr algn="l"/>
                      <a:r>
                        <a:rPr lang="en-US" sz="1400">
                          <a:effectLst/>
                        </a:rPr>
                        <a:t>SQL Terms, Functions, and Concepts</a:t>
                      </a:r>
                    </a:p>
                  </a:txBody>
                  <a:tcPr marL="36092" marR="36092" marT="34649" marB="86621" anchor="ctr">
                    <a:lnL>
                      <a:noFill/>
                    </a:lnL>
                    <a:lnR>
                      <a:noFill/>
                    </a:lnR>
                    <a:lnT>
                      <a:noFill/>
                    </a:lnT>
                    <a:lnB w="9525" cap="flat" cmpd="sng" algn="ctr">
                      <a:solidFill>
                        <a:srgbClr val="EBEBED"/>
                      </a:solidFill>
                      <a:prstDash val="solid"/>
                      <a:round/>
                      <a:headEnd type="none" w="med" len="med"/>
                      <a:tailEnd type="none" w="med" len="med"/>
                    </a:lnB>
                    <a:solidFill>
                      <a:srgbClr val="FFFFFF"/>
                    </a:solidFill>
                  </a:tcPr>
                </a:tc>
                <a:tc>
                  <a:txBody>
                    <a:bodyPr/>
                    <a:lstStyle/>
                    <a:p>
                      <a:pPr algn="l"/>
                      <a:r>
                        <a:rPr lang="en-US" sz="1400">
                          <a:effectLst/>
                        </a:rPr>
                        <a:t>MongoDB Aggregation Operators</a:t>
                      </a:r>
                    </a:p>
                  </a:txBody>
                  <a:tcPr marL="36092" marR="36092" marT="34649" marB="86621" anchor="ctr">
                    <a:lnL>
                      <a:noFill/>
                    </a:lnL>
                    <a:lnR>
                      <a:noFill/>
                    </a:lnR>
                    <a:lnT>
                      <a:noFill/>
                    </a:lnT>
                    <a:lnB w="9525" cap="flat" cmpd="sng" algn="ctr">
                      <a:solidFill>
                        <a:srgbClr val="EBEBED"/>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r h="373915">
                <a:tc>
                  <a:txBody>
                    <a:bodyPr/>
                    <a:lstStyle/>
                    <a:p>
                      <a:pPr algn="l"/>
                      <a:r>
                        <a:rPr lang="en-US" sz="1400">
                          <a:effectLst/>
                        </a:rPr>
                        <a:t>WHERE</a:t>
                      </a:r>
                    </a:p>
                  </a:txBody>
                  <a:tcPr marL="36092" marR="36092" marT="79403" marB="86621" anchor="ctr">
                    <a:lnL>
                      <a:noFill/>
                    </a:lnL>
                    <a:lnR>
                      <a:noFill/>
                    </a:lnR>
                    <a:lnT w="9525" cap="flat" cmpd="sng" algn="ctr">
                      <a:solidFill>
                        <a:srgbClr val="EBEBED"/>
                      </a:solidFill>
                      <a:prstDash val="solid"/>
                      <a:round/>
                      <a:headEnd type="none" w="med" len="med"/>
                      <a:tailEnd type="none" w="med" len="med"/>
                    </a:lnT>
                    <a:lnB w="9525" cap="flat" cmpd="sng" algn="ctr">
                      <a:solidFill>
                        <a:srgbClr val="EBEBED"/>
                      </a:solidFill>
                      <a:prstDash val="solid"/>
                      <a:round/>
                      <a:headEnd type="none" w="med" len="med"/>
                      <a:tailEnd type="none" w="med" len="med"/>
                    </a:lnB>
                    <a:solidFill>
                      <a:srgbClr val="FFFFFF"/>
                    </a:solidFill>
                  </a:tcPr>
                </a:tc>
                <a:tc>
                  <a:txBody>
                    <a:bodyPr/>
                    <a:lstStyle/>
                    <a:p>
                      <a:pPr algn="l"/>
                      <a:r>
                        <a:rPr lang="en-US" sz="1400" u="none" strike="noStrike">
                          <a:solidFill>
                            <a:srgbClr val="006CBC"/>
                          </a:solidFill>
                          <a:effectLst/>
                          <a:latin typeface="Source Code Pro"/>
                          <a:hlinkClick r:id="rId3" tooltip="$match"/>
                        </a:rPr>
                        <a:t>$match</a:t>
                      </a:r>
                      <a:endParaRPr lang="en-US" sz="1400">
                        <a:effectLst/>
                      </a:endParaRPr>
                    </a:p>
                  </a:txBody>
                  <a:tcPr marL="36092" marR="36092" marT="79403" marB="86621" anchor="ctr">
                    <a:lnL>
                      <a:noFill/>
                    </a:lnL>
                    <a:lnR>
                      <a:noFill/>
                    </a:lnR>
                    <a:lnT w="9525" cap="flat" cmpd="sng" algn="ctr">
                      <a:solidFill>
                        <a:srgbClr val="EBEBED"/>
                      </a:solidFill>
                      <a:prstDash val="solid"/>
                      <a:round/>
                      <a:headEnd type="none" w="med" len="med"/>
                      <a:tailEnd type="none" w="med" len="med"/>
                    </a:lnT>
                    <a:lnB w="9525" cap="flat" cmpd="sng" algn="ctr">
                      <a:solidFill>
                        <a:srgbClr val="EBEBE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373915">
                <a:tc>
                  <a:txBody>
                    <a:bodyPr/>
                    <a:lstStyle/>
                    <a:p>
                      <a:pPr algn="l"/>
                      <a:r>
                        <a:rPr lang="en-US" sz="1400">
                          <a:effectLst/>
                        </a:rPr>
                        <a:t>GROUP BY</a:t>
                      </a:r>
                    </a:p>
                  </a:txBody>
                  <a:tcPr marL="36092" marR="36092" marT="79403" marB="86621" anchor="ctr">
                    <a:lnL>
                      <a:noFill/>
                    </a:lnL>
                    <a:lnR>
                      <a:noFill/>
                    </a:lnR>
                    <a:lnT w="9525" cap="flat" cmpd="sng" algn="ctr">
                      <a:solidFill>
                        <a:srgbClr val="EBEBED"/>
                      </a:solidFill>
                      <a:prstDash val="solid"/>
                      <a:round/>
                      <a:headEnd type="none" w="med" len="med"/>
                      <a:tailEnd type="none" w="med" len="med"/>
                    </a:lnT>
                    <a:lnB w="9525" cap="flat" cmpd="sng" algn="ctr">
                      <a:solidFill>
                        <a:srgbClr val="EBEBED"/>
                      </a:solidFill>
                      <a:prstDash val="solid"/>
                      <a:round/>
                      <a:headEnd type="none" w="med" len="med"/>
                      <a:tailEnd type="none" w="med" len="med"/>
                    </a:lnB>
                    <a:solidFill>
                      <a:srgbClr val="FFFFFF"/>
                    </a:solidFill>
                  </a:tcPr>
                </a:tc>
                <a:tc>
                  <a:txBody>
                    <a:bodyPr/>
                    <a:lstStyle/>
                    <a:p>
                      <a:pPr algn="l"/>
                      <a:r>
                        <a:rPr lang="en-US" sz="1400" u="none" strike="noStrike">
                          <a:solidFill>
                            <a:srgbClr val="006CBC"/>
                          </a:solidFill>
                          <a:effectLst/>
                          <a:latin typeface="Source Code Pro"/>
                          <a:hlinkClick r:id="rId4" tooltip="$group"/>
                        </a:rPr>
                        <a:t>$group</a:t>
                      </a:r>
                      <a:endParaRPr lang="en-US" sz="1400">
                        <a:effectLst/>
                      </a:endParaRPr>
                    </a:p>
                  </a:txBody>
                  <a:tcPr marL="36092" marR="36092" marT="79403" marB="86621" anchor="ctr">
                    <a:lnL>
                      <a:noFill/>
                    </a:lnL>
                    <a:lnR>
                      <a:noFill/>
                    </a:lnR>
                    <a:lnT w="9525" cap="flat" cmpd="sng" algn="ctr">
                      <a:solidFill>
                        <a:srgbClr val="EBEBED"/>
                      </a:solidFill>
                      <a:prstDash val="solid"/>
                      <a:round/>
                      <a:headEnd type="none" w="med" len="med"/>
                      <a:tailEnd type="none" w="med" len="med"/>
                    </a:lnT>
                    <a:lnB w="9525" cap="flat" cmpd="sng" algn="ctr">
                      <a:solidFill>
                        <a:srgbClr val="EBEBED"/>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373915">
                <a:tc>
                  <a:txBody>
                    <a:bodyPr/>
                    <a:lstStyle/>
                    <a:p>
                      <a:pPr algn="l"/>
                      <a:r>
                        <a:rPr lang="en-US" sz="1400">
                          <a:effectLst/>
                        </a:rPr>
                        <a:t>HAVING</a:t>
                      </a:r>
                    </a:p>
                  </a:txBody>
                  <a:tcPr marL="36092" marR="36092" marT="79403" marB="86621" anchor="ctr">
                    <a:lnL>
                      <a:noFill/>
                    </a:lnL>
                    <a:lnR>
                      <a:noFill/>
                    </a:lnR>
                    <a:lnT w="9525" cap="flat" cmpd="sng" algn="ctr">
                      <a:solidFill>
                        <a:srgbClr val="EBEBED"/>
                      </a:solidFill>
                      <a:prstDash val="solid"/>
                      <a:round/>
                      <a:headEnd type="none" w="med" len="med"/>
                      <a:tailEnd type="none" w="med" len="med"/>
                    </a:lnT>
                    <a:lnB w="9525" cap="flat" cmpd="sng" algn="ctr">
                      <a:solidFill>
                        <a:srgbClr val="EBEBED"/>
                      </a:solidFill>
                      <a:prstDash val="solid"/>
                      <a:round/>
                      <a:headEnd type="none" w="med" len="med"/>
                      <a:tailEnd type="none" w="med" len="med"/>
                    </a:lnB>
                    <a:solidFill>
                      <a:srgbClr val="FFFFFF"/>
                    </a:solidFill>
                  </a:tcPr>
                </a:tc>
                <a:tc>
                  <a:txBody>
                    <a:bodyPr/>
                    <a:lstStyle/>
                    <a:p>
                      <a:pPr algn="l"/>
                      <a:r>
                        <a:rPr lang="en-US" sz="1400" u="none" strike="noStrike">
                          <a:solidFill>
                            <a:srgbClr val="006CBC"/>
                          </a:solidFill>
                          <a:effectLst/>
                          <a:latin typeface="Source Code Pro"/>
                          <a:hlinkClick r:id="rId3" tooltip="$match"/>
                        </a:rPr>
                        <a:t>$match</a:t>
                      </a:r>
                      <a:endParaRPr lang="en-US" sz="1400">
                        <a:effectLst/>
                      </a:endParaRPr>
                    </a:p>
                  </a:txBody>
                  <a:tcPr marL="36092" marR="36092" marT="79403" marB="86621" anchor="ctr">
                    <a:lnL>
                      <a:noFill/>
                    </a:lnL>
                    <a:lnR>
                      <a:noFill/>
                    </a:lnR>
                    <a:lnT w="9525" cap="flat" cmpd="sng" algn="ctr">
                      <a:solidFill>
                        <a:srgbClr val="EBEBED"/>
                      </a:solidFill>
                      <a:prstDash val="solid"/>
                      <a:round/>
                      <a:headEnd type="none" w="med" len="med"/>
                      <a:tailEnd type="none" w="med" len="med"/>
                    </a:lnT>
                    <a:lnB w="9525" cap="flat" cmpd="sng" algn="ctr">
                      <a:solidFill>
                        <a:srgbClr val="EBEBE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373915">
                <a:tc>
                  <a:txBody>
                    <a:bodyPr/>
                    <a:lstStyle/>
                    <a:p>
                      <a:pPr algn="l"/>
                      <a:r>
                        <a:rPr lang="en-US" sz="1400">
                          <a:effectLst/>
                        </a:rPr>
                        <a:t>SELECT</a:t>
                      </a:r>
                    </a:p>
                  </a:txBody>
                  <a:tcPr marL="36092" marR="36092" marT="79403" marB="86621" anchor="ctr">
                    <a:lnL>
                      <a:noFill/>
                    </a:lnL>
                    <a:lnR>
                      <a:noFill/>
                    </a:lnR>
                    <a:lnT w="9525" cap="flat" cmpd="sng" algn="ctr">
                      <a:solidFill>
                        <a:srgbClr val="EBEBED"/>
                      </a:solidFill>
                      <a:prstDash val="solid"/>
                      <a:round/>
                      <a:headEnd type="none" w="med" len="med"/>
                      <a:tailEnd type="none" w="med" len="med"/>
                    </a:lnT>
                    <a:lnB w="9525" cap="flat" cmpd="sng" algn="ctr">
                      <a:solidFill>
                        <a:srgbClr val="EBEBED"/>
                      </a:solidFill>
                      <a:prstDash val="solid"/>
                      <a:round/>
                      <a:headEnd type="none" w="med" len="med"/>
                      <a:tailEnd type="none" w="med" len="med"/>
                    </a:lnB>
                    <a:solidFill>
                      <a:srgbClr val="FFFFFF"/>
                    </a:solidFill>
                  </a:tcPr>
                </a:tc>
                <a:tc>
                  <a:txBody>
                    <a:bodyPr/>
                    <a:lstStyle/>
                    <a:p>
                      <a:pPr algn="l"/>
                      <a:r>
                        <a:rPr lang="en-US" sz="1400" u="none" strike="noStrike">
                          <a:solidFill>
                            <a:srgbClr val="006CBC"/>
                          </a:solidFill>
                          <a:effectLst/>
                          <a:latin typeface="Source Code Pro"/>
                          <a:hlinkClick r:id="rId5" tooltip="$project"/>
                        </a:rPr>
                        <a:t>$project</a:t>
                      </a:r>
                      <a:endParaRPr lang="en-US" sz="1400">
                        <a:effectLst/>
                      </a:endParaRPr>
                    </a:p>
                  </a:txBody>
                  <a:tcPr marL="36092" marR="36092" marT="79403" marB="86621" anchor="ctr">
                    <a:lnL>
                      <a:noFill/>
                    </a:lnL>
                    <a:lnR>
                      <a:noFill/>
                    </a:lnR>
                    <a:lnT w="9525" cap="flat" cmpd="sng" algn="ctr">
                      <a:solidFill>
                        <a:srgbClr val="EBEBED"/>
                      </a:solidFill>
                      <a:prstDash val="solid"/>
                      <a:round/>
                      <a:headEnd type="none" w="med" len="med"/>
                      <a:tailEnd type="none" w="med" len="med"/>
                    </a:lnT>
                    <a:lnB w="9525" cap="flat" cmpd="sng" algn="ctr">
                      <a:solidFill>
                        <a:srgbClr val="EBEBED"/>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r h="373915">
                <a:tc>
                  <a:txBody>
                    <a:bodyPr/>
                    <a:lstStyle/>
                    <a:p>
                      <a:pPr algn="l"/>
                      <a:r>
                        <a:rPr lang="en-US" sz="1400">
                          <a:effectLst/>
                        </a:rPr>
                        <a:t>ORDER BY</a:t>
                      </a:r>
                    </a:p>
                  </a:txBody>
                  <a:tcPr marL="36092" marR="36092" marT="79403" marB="86621" anchor="ctr">
                    <a:lnL>
                      <a:noFill/>
                    </a:lnL>
                    <a:lnR>
                      <a:noFill/>
                    </a:lnR>
                    <a:lnT w="9525" cap="flat" cmpd="sng" algn="ctr">
                      <a:solidFill>
                        <a:srgbClr val="EBEBED"/>
                      </a:solidFill>
                      <a:prstDash val="solid"/>
                      <a:round/>
                      <a:headEnd type="none" w="med" len="med"/>
                      <a:tailEnd type="none" w="med" len="med"/>
                    </a:lnT>
                    <a:lnB w="9525" cap="flat" cmpd="sng" algn="ctr">
                      <a:solidFill>
                        <a:srgbClr val="EBEBED"/>
                      </a:solidFill>
                      <a:prstDash val="solid"/>
                      <a:round/>
                      <a:headEnd type="none" w="med" len="med"/>
                      <a:tailEnd type="none" w="med" len="med"/>
                    </a:lnB>
                    <a:solidFill>
                      <a:srgbClr val="FFFFFF"/>
                    </a:solidFill>
                  </a:tcPr>
                </a:tc>
                <a:tc>
                  <a:txBody>
                    <a:bodyPr/>
                    <a:lstStyle/>
                    <a:p>
                      <a:pPr algn="l"/>
                      <a:r>
                        <a:rPr lang="en-US" sz="1400" u="none" strike="noStrike">
                          <a:solidFill>
                            <a:srgbClr val="006CBC"/>
                          </a:solidFill>
                          <a:effectLst/>
                          <a:latin typeface="Source Code Pro"/>
                          <a:hlinkClick r:id="rId6" tooltip="$sort"/>
                        </a:rPr>
                        <a:t>$sort</a:t>
                      </a:r>
                      <a:endParaRPr lang="en-US" sz="1400">
                        <a:effectLst/>
                      </a:endParaRPr>
                    </a:p>
                  </a:txBody>
                  <a:tcPr marL="36092" marR="36092" marT="79403" marB="86621" anchor="ctr">
                    <a:lnL>
                      <a:noFill/>
                    </a:lnL>
                    <a:lnR>
                      <a:noFill/>
                    </a:lnR>
                    <a:lnT w="9525" cap="flat" cmpd="sng" algn="ctr">
                      <a:solidFill>
                        <a:srgbClr val="EBEBED"/>
                      </a:solidFill>
                      <a:prstDash val="solid"/>
                      <a:round/>
                      <a:headEnd type="none" w="med" len="med"/>
                      <a:tailEnd type="none" w="med" len="med"/>
                    </a:lnT>
                    <a:lnB w="9525" cap="flat" cmpd="sng" algn="ctr">
                      <a:solidFill>
                        <a:srgbClr val="EBEBED"/>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r h="373915">
                <a:tc>
                  <a:txBody>
                    <a:bodyPr/>
                    <a:lstStyle/>
                    <a:p>
                      <a:pPr algn="l"/>
                      <a:r>
                        <a:rPr lang="en-US" sz="1400">
                          <a:effectLst/>
                        </a:rPr>
                        <a:t>LIMIT</a:t>
                      </a:r>
                    </a:p>
                  </a:txBody>
                  <a:tcPr marL="36092" marR="36092" marT="79403" marB="86621" anchor="ctr">
                    <a:lnL>
                      <a:noFill/>
                    </a:lnL>
                    <a:lnR>
                      <a:noFill/>
                    </a:lnR>
                    <a:lnT w="9525" cap="flat" cmpd="sng" algn="ctr">
                      <a:solidFill>
                        <a:srgbClr val="EBEBED"/>
                      </a:solidFill>
                      <a:prstDash val="solid"/>
                      <a:round/>
                      <a:headEnd type="none" w="med" len="med"/>
                      <a:tailEnd type="none" w="med" len="med"/>
                    </a:lnT>
                    <a:lnB w="9525" cap="flat" cmpd="sng" algn="ctr">
                      <a:solidFill>
                        <a:srgbClr val="EBEBED"/>
                      </a:solidFill>
                      <a:prstDash val="solid"/>
                      <a:round/>
                      <a:headEnd type="none" w="med" len="med"/>
                      <a:tailEnd type="none" w="med" len="med"/>
                    </a:lnB>
                    <a:solidFill>
                      <a:srgbClr val="FFFFFF"/>
                    </a:solidFill>
                  </a:tcPr>
                </a:tc>
                <a:tc>
                  <a:txBody>
                    <a:bodyPr/>
                    <a:lstStyle/>
                    <a:p>
                      <a:pPr algn="l"/>
                      <a:r>
                        <a:rPr lang="en-US" sz="1400" u="none" strike="noStrike">
                          <a:solidFill>
                            <a:srgbClr val="006CBC"/>
                          </a:solidFill>
                          <a:effectLst/>
                          <a:latin typeface="Source Code Pro"/>
                          <a:hlinkClick r:id="rId7" tooltip="$limit"/>
                        </a:rPr>
                        <a:t>$limit</a:t>
                      </a:r>
                      <a:endParaRPr lang="en-US" sz="1400">
                        <a:effectLst/>
                      </a:endParaRPr>
                    </a:p>
                  </a:txBody>
                  <a:tcPr marL="36092" marR="36092" marT="79403" marB="86621" anchor="ctr">
                    <a:lnL>
                      <a:noFill/>
                    </a:lnL>
                    <a:lnR>
                      <a:noFill/>
                    </a:lnR>
                    <a:lnT w="9525" cap="flat" cmpd="sng" algn="ctr">
                      <a:solidFill>
                        <a:srgbClr val="EBEBED"/>
                      </a:solidFill>
                      <a:prstDash val="solid"/>
                      <a:round/>
                      <a:headEnd type="none" w="med" len="med"/>
                      <a:tailEnd type="none" w="med" len="med"/>
                    </a:lnT>
                    <a:lnB w="9525" cap="flat" cmpd="sng" algn="ctr">
                      <a:solidFill>
                        <a:srgbClr val="EBEBED"/>
                      </a:solidFill>
                      <a:prstDash val="solid"/>
                      <a:round/>
                      <a:headEnd type="none" w="med" len="med"/>
                      <a:tailEnd type="none" w="med" len="med"/>
                    </a:lnB>
                    <a:solidFill>
                      <a:srgbClr val="FFFFFF"/>
                    </a:solidFill>
                  </a:tcPr>
                </a:tc>
                <a:extLst>
                  <a:ext uri="{0D108BD9-81ED-4DB2-BD59-A6C34878D82A}">
                    <a16:rowId xmlns:a16="http://schemas.microsoft.com/office/drawing/2014/main" val="10006"/>
                  </a:ext>
                </a:extLst>
              </a:tr>
              <a:tr h="373915">
                <a:tc>
                  <a:txBody>
                    <a:bodyPr/>
                    <a:lstStyle/>
                    <a:p>
                      <a:pPr algn="l"/>
                      <a:r>
                        <a:rPr lang="en-US" sz="1400">
                          <a:effectLst/>
                        </a:rPr>
                        <a:t>SUM()</a:t>
                      </a:r>
                    </a:p>
                  </a:txBody>
                  <a:tcPr marL="36092" marR="36092" marT="79403" marB="86621" anchor="ctr">
                    <a:lnL>
                      <a:noFill/>
                    </a:lnL>
                    <a:lnR>
                      <a:noFill/>
                    </a:lnR>
                    <a:lnT w="9525" cap="flat" cmpd="sng" algn="ctr">
                      <a:solidFill>
                        <a:srgbClr val="EBEBED"/>
                      </a:solidFill>
                      <a:prstDash val="solid"/>
                      <a:round/>
                      <a:headEnd type="none" w="med" len="med"/>
                      <a:tailEnd type="none" w="med" len="med"/>
                    </a:lnT>
                    <a:lnB w="9525" cap="flat" cmpd="sng" algn="ctr">
                      <a:solidFill>
                        <a:srgbClr val="EBEBED"/>
                      </a:solidFill>
                      <a:prstDash val="solid"/>
                      <a:round/>
                      <a:headEnd type="none" w="med" len="med"/>
                      <a:tailEnd type="none" w="med" len="med"/>
                    </a:lnB>
                    <a:solidFill>
                      <a:srgbClr val="FFFFFF"/>
                    </a:solidFill>
                  </a:tcPr>
                </a:tc>
                <a:tc>
                  <a:txBody>
                    <a:bodyPr/>
                    <a:lstStyle/>
                    <a:p>
                      <a:pPr algn="l"/>
                      <a:r>
                        <a:rPr lang="en-US" sz="1400" u="none" strike="noStrike">
                          <a:solidFill>
                            <a:srgbClr val="006CBC"/>
                          </a:solidFill>
                          <a:effectLst/>
                          <a:latin typeface="Source Code Pro"/>
                          <a:hlinkClick r:id="rId8" tooltip="$sum"/>
                        </a:rPr>
                        <a:t>$sum</a:t>
                      </a:r>
                      <a:endParaRPr lang="en-US" sz="1400">
                        <a:effectLst/>
                      </a:endParaRPr>
                    </a:p>
                  </a:txBody>
                  <a:tcPr marL="36092" marR="36092" marT="79403" marB="86621" anchor="ctr">
                    <a:lnL>
                      <a:noFill/>
                    </a:lnL>
                    <a:lnR>
                      <a:noFill/>
                    </a:lnR>
                    <a:lnT w="9525" cap="flat" cmpd="sng" algn="ctr">
                      <a:solidFill>
                        <a:srgbClr val="EBEBED"/>
                      </a:solidFill>
                      <a:prstDash val="solid"/>
                      <a:round/>
                      <a:headEnd type="none" w="med" len="med"/>
                      <a:tailEnd type="none" w="med" len="med"/>
                    </a:lnT>
                    <a:lnB w="9525" cap="flat" cmpd="sng" algn="ctr">
                      <a:solidFill>
                        <a:srgbClr val="EBEBED"/>
                      </a:solidFill>
                      <a:prstDash val="solid"/>
                      <a:round/>
                      <a:headEnd type="none" w="med" len="med"/>
                      <a:tailEnd type="none" w="med" len="med"/>
                    </a:lnB>
                    <a:solidFill>
                      <a:srgbClr val="FFFFFF"/>
                    </a:solidFill>
                  </a:tcPr>
                </a:tc>
                <a:extLst>
                  <a:ext uri="{0D108BD9-81ED-4DB2-BD59-A6C34878D82A}">
                    <a16:rowId xmlns:a16="http://schemas.microsoft.com/office/drawing/2014/main" val="10007"/>
                  </a:ext>
                </a:extLst>
              </a:tr>
              <a:tr h="373915">
                <a:tc>
                  <a:txBody>
                    <a:bodyPr/>
                    <a:lstStyle/>
                    <a:p>
                      <a:pPr algn="l"/>
                      <a:r>
                        <a:rPr lang="en-US" sz="1400">
                          <a:effectLst/>
                        </a:rPr>
                        <a:t>COUNT()</a:t>
                      </a:r>
                    </a:p>
                  </a:txBody>
                  <a:tcPr marL="36092" marR="36092" marT="79403" marB="86621" anchor="ctr">
                    <a:lnL>
                      <a:noFill/>
                    </a:lnL>
                    <a:lnR>
                      <a:noFill/>
                    </a:lnR>
                    <a:lnT w="9525" cap="flat" cmpd="sng" algn="ctr">
                      <a:solidFill>
                        <a:srgbClr val="EBEBED"/>
                      </a:solidFill>
                      <a:prstDash val="solid"/>
                      <a:round/>
                      <a:headEnd type="none" w="med" len="med"/>
                      <a:tailEnd type="none" w="med" len="med"/>
                    </a:lnT>
                    <a:lnB w="9525" cap="flat" cmpd="sng" algn="ctr">
                      <a:solidFill>
                        <a:srgbClr val="EBEBED"/>
                      </a:solidFill>
                      <a:prstDash val="solid"/>
                      <a:round/>
                      <a:headEnd type="none" w="med" len="med"/>
                      <a:tailEnd type="none" w="med" len="med"/>
                    </a:lnB>
                    <a:solidFill>
                      <a:srgbClr val="FFFFFF"/>
                    </a:solidFill>
                  </a:tcPr>
                </a:tc>
                <a:tc>
                  <a:txBody>
                    <a:bodyPr/>
                    <a:lstStyle/>
                    <a:p>
                      <a:pPr algn="l"/>
                      <a:r>
                        <a:rPr lang="en-US" sz="1400" u="none" strike="noStrike">
                          <a:solidFill>
                            <a:srgbClr val="006CBC"/>
                          </a:solidFill>
                          <a:effectLst/>
                          <a:latin typeface="Source Code Pro"/>
                          <a:hlinkClick r:id="rId8" tooltip="$sum"/>
                        </a:rPr>
                        <a:t>$sum</a:t>
                      </a:r>
                      <a:endParaRPr lang="en-US" sz="1400">
                        <a:effectLst/>
                      </a:endParaRPr>
                    </a:p>
                  </a:txBody>
                  <a:tcPr marL="36092" marR="36092" marT="79403" marB="86621" anchor="ctr">
                    <a:lnL>
                      <a:noFill/>
                    </a:lnL>
                    <a:lnR>
                      <a:noFill/>
                    </a:lnR>
                    <a:lnT w="9525" cap="flat" cmpd="sng" algn="ctr">
                      <a:solidFill>
                        <a:srgbClr val="EBEBED"/>
                      </a:solidFill>
                      <a:prstDash val="solid"/>
                      <a:round/>
                      <a:headEnd type="none" w="med" len="med"/>
                      <a:tailEnd type="none" w="med" len="med"/>
                    </a:lnT>
                    <a:lnB w="9525" cap="flat" cmpd="sng" algn="ctr">
                      <a:solidFill>
                        <a:srgbClr val="EBEBED"/>
                      </a:solidFill>
                      <a:prstDash val="solid"/>
                      <a:round/>
                      <a:headEnd type="none" w="med" len="med"/>
                      <a:tailEnd type="none" w="med" len="med"/>
                    </a:lnB>
                    <a:solidFill>
                      <a:srgbClr val="FFFFFF"/>
                    </a:solidFill>
                  </a:tcPr>
                </a:tc>
                <a:extLst>
                  <a:ext uri="{0D108BD9-81ED-4DB2-BD59-A6C34878D82A}">
                    <a16:rowId xmlns:a16="http://schemas.microsoft.com/office/drawing/2014/main" val="10008"/>
                  </a:ext>
                </a:extLst>
              </a:tr>
              <a:tr h="1205480">
                <a:tc>
                  <a:txBody>
                    <a:bodyPr/>
                    <a:lstStyle/>
                    <a:p>
                      <a:pPr algn="l"/>
                      <a:r>
                        <a:rPr lang="en-US" sz="1400">
                          <a:effectLst/>
                        </a:rPr>
                        <a:t>join</a:t>
                      </a:r>
                    </a:p>
                  </a:txBody>
                  <a:tcPr marL="36092" marR="36092" marT="79403" marB="86621" anchor="ctr">
                    <a:lnL>
                      <a:noFill/>
                    </a:lnL>
                    <a:lnR>
                      <a:noFill/>
                    </a:lnR>
                    <a:lnT w="9525" cap="flat" cmpd="sng" algn="ctr">
                      <a:solidFill>
                        <a:srgbClr val="EBEBED"/>
                      </a:solidFill>
                      <a:prstDash val="solid"/>
                      <a:round/>
                      <a:headEnd type="none" w="med" len="med"/>
                      <a:tailEnd type="none" w="med" len="med"/>
                    </a:lnT>
                    <a:lnB w="9525" cap="flat" cmpd="sng" algn="ctr">
                      <a:solidFill>
                        <a:srgbClr val="EBEBED"/>
                      </a:solidFill>
                      <a:prstDash val="solid"/>
                      <a:round/>
                      <a:headEnd type="none" w="med" len="med"/>
                      <a:tailEnd type="none" w="med" len="med"/>
                    </a:lnB>
                    <a:solidFill>
                      <a:srgbClr val="FFFFFF"/>
                    </a:solidFill>
                  </a:tcPr>
                </a:tc>
                <a:tc>
                  <a:txBody>
                    <a:bodyPr/>
                    <a:lstStyle/>
                    <a:p>
                      <a:pPr algn="l"/>
                      <a:r>
                        <a:rPr lang="en-US" sz="1400" dirty="0">
                          <a:effectLst/>
                        </a:rPr>
                        <a:t>No direct corresponding operator; </a:t>
                      </a:r>
                      <a:r>
                        <a:rPr lang="en-US" sz="1400" i="1" dirty="0">
                          <a:effectLst/>
                        </a:rPr>
                        <a:t>however</a:t>
                      </a:r>
                      <a:r>
                        <a:rPr lang="en-US" sz="1400" dirty="0">
                          <a:effectLst/>
                        </a:rPr>
                        <a:t>, the </a:t>
                      </a:r>
                      <a:r>
                        <a:rPr lang="en-US" sz="1400" u="none" strike="noStrike" dirty="0">
                          <a:solidFill>
                            <a:srgbClr val="006CBC"/>
                          </a:solidFill>
                          <a:effectLst/>
                          <a:latin typeface="Source Code Pro"/>
                          <a:hlinkClick r:id="rId9" tooltip="$unwind"/>
                        </a:rPr>
                        <a:t>$</a:t>
                      </a:r>
                      <a:r>
                        <a:rPr lang="en-US" sz="1400" u="none" strike="noStrike" dirty="0" err="1">
                          <a:solidFill>
                            <a:srgbClr val="006CBC"/>
                          </a:solidFill>
                          <a:effectLst/>
                          <a:latin typeface="Source Code Pro"/>
                          <a:hlinkClick r:id="rId9" tooltip="$unwind"/>
                        </a:rPr>
                        <a:t>unwind</a:t>
                      </a:r>
                      <a:r>
                        <a:rPr lang="en-US" sz="1400" dirty="0" err="1">
                          <a:effectLst/>
                        </a:rPr>
                        <a:t>operator</a:t>
                      </a:r>
                      <a:r>
                        <a:rPr lang="en-US" sz="1400" dirty="0">
                          <a:effectLst/>
                        </a:rPr>
                        <a:t> allows for somewhat similar functionality, but with fields embedded within the document.</a:t>
                      </a:r>
                    </a:p>
                  </a:txBody>
                  <a:tcPr marL="36092" marR="36092" marT="79403" marB="86621" anchor="ctr">
                    <a:lnL>
                      <a:noFill/>
                    </a:lnL>
                    <a:lnR>
                      <a:noFill/>
                    </a:lnR>
                    <a:lnT w="9525" cap="flat" cmpd="sng" algn="ctr">
                      <a:solidFill>
                        <a:srgbClr val="EBEBED"/>
                      </a:solidFill>
                      <a:prstDash val="solid"/>
                      <a:round/>
                      <a:headEnd type="none" w="med" len="med"/>
                      <a:tailEnd type="none" w="med" len="med"/>
                    </a:lnT>
                    <a:lnB w="9525" cap="flat" cmpd="sng" algn="ctr">
                      <a:solidFill>
                        <a:srgbClr val="EBEBED"/>
                      </a:solidFill>
                      <a:prstDash val="solid"/>
                      <a:round/>
                      <a:headEnd type="none" w="med" len="med"/>
                      <a:tailEnd type="none" w="med" len="med"/>
                    </a:lnB>
                    <a:solidFill>
                      <a:srgbClr val="FFFFFF"/>
                    </a:solidFill>
                  </a:tcPr>
                </a:tc>
                <a:extLst>
                  <a:ext uri="{0D108BD9-81ED-4DB2-BD59-A6C34878D82A}">
                    <a16:rowId xmlns:a16="http://schemas.microsoft.com/office/drawing/2014/main" val="10009"/>
                  </a:ext>
                </a:extLst>
              </a:tr>
            </a:tbl>
          </a:graphicData>
        </a:graphic>
      </p:graphicFrame>
      <p:sp>
        <p:nvSpPr>
          <p:cNvPr id="6" name="Rectangle 1"/>
          <p:cNvSpPr>
            <a:spLocks noChangeArrowheads="1"/>
          </p:cNvSpPr>
          <p:nvPr/>
        </p:nvSpPr>
        <p:spPr bwMode="auto">
          <a:xfrm>
            <a:off x="2978151" y="985485"/>
            <a:ext cx="184731" cy="94050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28490" rIns="91440" bIns="45720" numCol="1" anchor="ctr" anchorCtr="0" compatLnSpc="1">
            <a:prstTxWarp prst="textNoShape">
              <a:avLst/>
            </a:prstTxWarp>
            <a:spAutoFit/>
          </a:bodyPr>
          <a:lstStyle/>
          <a:p>
            <a:pPr fontAlgn="base">
              <a:spcBef>
                <a:spcPct val="0"/>
              </a:spcBef>
              <a:spcAft>
                <a:spcPct val="0"/>
              </a:spcAft>
            </a:pPr>
            <a:br>
              <a:rPr lang="en-US" altLang="en-US" sz="1200">
                <a:solidFill>
                  <a:srgbClr val="494747"/>
                </a:solidFill>
                <a:latin typeface="Akzidenz"/>
                <a:cs typeface="Arial" pitchFamily="34" charset="0"/>
              </a:rPr>
            </a:br>
            <a:endParaRPr lang="en-US" altLang="en-US">
              <a:solidFill>
                <a:prstClr val="black"/>
              </a:solidFill>
              <a:latin typeface="Arial" pitchFamily="34" charset="0"/>
              <a:cs typeface="Arial" pitchFamily="34" charset="0"/>
            </a:endParaRPr>
          </a:p>
        </p:txBody>
      </p:sp>
    </p:spTree>
    <p:extLst>
      <p:ext uri="{BB962C8B-B14F-4D97-AF65-F5344CB8AC3E}">
        <p14:creationId xmlns:p14="http://schemas.microsoft.com/office/powerpoint/2010/main" val="227251484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a:t>MongoDB </a:t>
            </a:r>
            <a:r>
              <a:rPr lang="en-US" sz="3600" b="1" dirty="0" err="1"/>
              <a:t>Querys</a:t>
            </a:r>
            <a:endParaRPr lang="en-US" sz="3600" b="1" dirty="0"/>
          </a:p>
        </p:txBody>
      </p:sp>
      <p:sp>
        <p:nvSpPr>
          <p:cNvPr id="4" name="Footer Placeholder 3"/>
          <p:cNvSpPr>
            <a:spLocks noGrp="1"/>
          </p:cNvSpPr>
          <p:nvPr>
            <p:ph type="ftr" sz="quarter" idx="11"/>
          </p:nvPr>
        </p:nvSpPr>
        <p:spPr/>
        <p:txBody>
          <a:bodyPr/>
          <a:lstStyle/>
          <a:p>
            <a:r>
              <a:rPr lang="en-US">
                <a:solidFill>
                  <a:prstClr val="black">
                    <a:tint val="75000"/>
                  </a:prstClr>
                </a:solidFill>
                <a:latin typeface="Arial"/>
              </a:rPr>
              <a:t>DGB 5/2013</a:t>
            </a:r>
          </a:p>
        </p:txBody>
      </p:sp>
      <p:sp>
        <p:nvSpPr>
          <p:cNvPr id="5" name="Slide Number Placeholder 4"/>
          <p:cNvSpPr>
            <a:spLocks noGrp="1"/>
          </p:cNvSpPr>
          <p:nvPr>
            <p:ph type="sldNum" sz="quarter" idx="12"/>
          </p:nvPr>
        </p:nvSpPr>
        <p:spPr/>
        <p:txBody>
          <a:bodyPr/>
          <a:lstStyle/>
          <a:p>
            <a:fld id="{B94A0634-974A-46A7-B268-05D2A189DA49}" type="slidenum">
              <a:rPr lang="en-US">
                <a:solidFill>
                  <a:prstClr val="black">
                    <a:tint val="75000"/>
                  </a:prstClr>
                </a:solidFill>
                <a:latin typeface="Arial"/>
              </a:rPr>
              <a:pPr/>
              <a:t>117</a:t>
            </a:fld>
            <a:endParaRPr lang="en-US">
              <a:solidFill>
                <a:prstClr val="black">
                  <a:tint val="75000"/>
                </a:prstClr>
              </a:solidFill>
              <a:latin typeface="Arial"/>
            </a:endParaRPr>
          </a:p>
        </p:txBody>
      </p:sp>
      <p:graphicFrame>
        <p:nvGraphicFramePr>
          <p:cNvPr id="6" name="Table 5"/>
          <p:cNvGraphicFramePr>
            <a:graphicFrameLocks noGrp="1"/>
          </p:cNvGraphicFramePr>
          <p:nvPr/>
        </p:nvGraphicFramePr>
        <p:xfrm>
          <a:off x="1981200" y="2603976"/>
          <a:ext cx="8229600" cy="2518410"/>
        </p:xfrm>
        <a:graphic>
          <a:graphicData uri="http://schemas.openxmlformats.org/drawingml/2006/table">
            <a:tbl>
              <a:tblPr/>
              <a:tblGrid>
                <a:gridCol w="2743200">
                  <a:extLst>
                    <a:ext uri="{9D8B030D-6E8A-4147-A177-3AD203B41FA5}">
                      <a16:colId xmlns:a16="http://schemas.microsoft.com/office/drawing/2014/main" val="20000"/>
                    </a:ext>
                  </a:extLst>
                </a:gridCol>
                <a:gridCol w="2743200">
                  <a:extLst>
                    <a:ext uri="{9D8B030D-6E8A-4147-A177-3AD203B41FA5}">
                      <a16:colId xmlns:a16="http://schemas.microsoft.com/office/drawing/2014/main" val="20001"/>
                    </a:ext>
                  </a:extLst>
                </a:gridCol>
                <a:gridCol w="2743200">
                  <a:extLst>
                    <a:ext uri="{9D8B030D-6E8A-4147-A177-3AD203B41FA5}">
                      <a16:colId xmlns:a16="http://schemas.microsoft.com/office/drawing/2014/main" val="20002"/>
                    </a:ext>
                  </a:extLst>
                </a:gridCol>
              </a:tblGrid>
              <a:tr h="0">
                <a:tc>
                  <a:txBody>
                    <a:bodyPr/>
                    <a:lstStyle/>
                    <a:p>
                      <a:pPr algn="l"/>
                      <a:r>
                        <a:rPr lang="en-US">
                          <a:effectLst/>
                        </a:rPr>
                        <a:t>SQL Example</a:t>
                      </a:r>
                    </a:p>
                  </a:txBody>
                  <a:tcPr marL="47625" marR="47625" marB="114300" anchor="ctr">
                    <a:lnL>
                      <a:noFill/>
                    </a:lnL>
                    <a:lnR>
                      <a:noFill/>
                    </a:lnR>
                    <a:lnT>
                      <a:noFill/>
                    </a:lnT>
                    <a:lnB w="9525" cap="flat" cmpd="sng" algn="ctr">
                      <a:solidFill>
                        <a:srgbClr val="EBEBED"/>
                      </a:solidFill>
                      <a:prstDash val="solid"/>
                      <a:round/>
                      <a:headEnd type="none" w="med" len="med"/>
                      <a:tailEnd type="none" w="med" len="med"/>
                    </a:lnB>
                    <a:solidFill>
                      <a:srgbClr val="FFFFFF"/>
                    </a:solidFill>
                  </a:tcPr>
                </a:tc>
                <a:tc>
                  <a:txBody>
                    <a:bodyPr/>
                    <a:lstStyle/>
                    <a:p>
                      <a:pPr algn="l"/>
                      <a:r>
                        <a:rPr lang="en-US">
                          <a:effectLst/>
                        </a:rPr>
                        <a:t>MongoDB Example</a:t>
                      </a:r>
                    </a:p>
                  </a:txBody>
                  <a:tcPr marL="47625" marR="47625" marB="114300" anchor="ctr">
                    <a:lnL>
                      <a:noFill/>
                    </a:lnL>
                    <a:lnR>
                      <a:noFill/>
                    </a:lnR>
                    <a:lnT>
                      <a:noFill/>
                    </a:lnT>
                    <a:lnB w="9525" cap="flat" cmpd="sng" algn="ctr">
                      <a:solidFill>
                        <a:srgbClr val="EBEBED"/>
                      </a:solidFill>
                      <a:prstDash val="solid"/>
                      <a:round/>
                      <a:headEnd type="none" w="med" len="med"/>
                      <a:tailEnd type="none" w="med" len="med"/>
                    </a:lnB>
                    <a:solidFill>
                      <a:srgbClr val="FFFFFF"/>
                    </a:solidFill>
                  </a:tcPr>
                </a:tc>
                <a:tc>
                  <a:txBody>
                    <a:bodyPr/>
                    <a:lstStyle/>
                    <a:p>
                      <a:pPr algn="l"/>
                      <a:r>
                        <a:rPr lang="en-US">
                          <a:effectLst/>
                        </a:rPr>
                        <a:t>Description</a:t>
                      </a:r>
                    </a:p>
                  </a:txBody>
                  <a:tcPr marL="47625" marR="47625" marB="114300" anchor="ctr">
                    <a:lnL>
                      <a:noFill/>
                    </a:lnL>
                    <a:lnR>
                      <a:noFill/>
                    </a:lnR>
                    <a:lnT>
                      <a:noFill/>
                    </a:lnT>
                    <a:lnB w="9525" cap="flat" cmpd="sng" algn="ctr">
                      <a:solidFill>
                        <a:srgbClr val="EBEBED"/>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r h="0">
                <a:tc>
                  <a:txBody>
                    <a:bodyPr/>
                    <a:lstStyle/>
                    <a:p>
                      <a:pPr algn="l"/>
                      <a:r>
                        <a:rPr lang="en-US" b="1">
                          <a:solidFill>
                            <a:srgbClr val="007020"/>
                          </a:solidFill>
                          <a:effectLst/>
                        </a:rPr>
                        <a:t>SELECT</a:t>
                      </a:r>
                      <a:r>
                        <a:rPr lang="en-US">
                          <a:effectLst/>
                        </a:rPr>
                        <a:t> </a:t>
                      </a:r>
                      <a:r>
                        <a:rPr lang="en-US" b="1">
                          <a:solidFill>
                            <a:srgbClr val="007020"/>
                          </a:solidFill>
                          <a:effectLst/>
                        </a:rPr>
                        <a:t>COUNT</a:t>
                      </a:r>
                      <a:r>
                        <a:rPr lang="en-US">
                          <a:effectLst/>
                        </a:rPr>
                        <a:t>(</a:t>
                      </a:r>
                      <a:r>
                        <a:rPr lang="en-US">
                          <a:solidFill>
                            <a:srgbClr val="666666"/>
                          </a:solidFill>
                          <a:effectLst/>
                        </a:rPr>
                        <a:t>*</a:t>
                      </a:r>
                      <a:r>
                        <a:rPr lang="en-US">
                          <a:effectLst/>
                        </a:rPr>
                        <a:t>) </a:t>
                      </a:r>
                      <a:r>
                        <a:rPr lang="en-US" b="1">
                          <a:solidFill>
                            <a:srgbClr val="007020"/>
                          </a:solidFill>
                          <a:effectLst/>
                        </a:rPr>
                        <a:t>AS</a:t>
                      </a:r>
                      <a:r>
                        <a:rPr lang="en-US">
                          <a:effectLst/>
                        </a:rPr>
                        <a:t> </a:t>
                      </a:r>
                      <a:r>
                        <a:rPr lang="en-US" b="1">
                          <a:solidFill>
                            <a:srgbClr val="007020"/>
                          </a:solidFill>
                          <a:effectLst/>
                        </a:rPr>
                        <a:t>count</a:t>
                      </a:r>
                      <a:r>
                        <a:rPr lang="en-US">
                          <a:effectLst/>
                        </a:rPr>
                        <a:t> </a:t>
                      </a:r>
                      <a:r>
                        <a:rPr lang="en-US" b="1">
                          <a:solidFill>
                            <a:srgbClr val="007020"/>
                          </a:solidFill>
                          <a:effectLst/>
                        </a:rPr>
                        <a:t>FROM</a:t>
                      </a:r>
                      <a:r>
                        <a:rPr lang="en-US">
                          <a:effectLst/>
                        </a:rPr>
                        <a:t> orders </a:t>
                      </a:r>
                    </a:p>
                  </a:txBody>
                  <a:tcPr marL="47625" marR="47625" marT="104775" marB="114300" anchor="ctr">
                    <a:lnL>
                      <a:noFill/>
                    </a:lnL>
                    <a:lnR>
                      <a:noFill/>
                    </a:lnR>
                    <a:lnT w="9525" cap="flat" cmpd="sng" algn="ctr">
                      <a:solidFill>
                        <a:srgbClr val="EBEBED"/>
                      </a:solidFill>
                      <a:prstDash val="solid"/>
                      <a:round/>
                      <a:headEnd type="none" w="med" len="med"/>
                      <a:tailEnd type="none" w="med" len="med"/>
                    </a:lnT>
                    <a:lnB w="9525" cap="flat" cmpd="sng" algn="ctr">
                      <a:solidFill>
                        <a:srgbClr val="EBEBED"/>
                      </a:solidFill>
                      <a:prstDash val="solid"/>
                      <a:round/>
                      <a:headEnd type="none" w="med" len="med"/>
                      <a:tailEnd type="none" w="med" len="med"/>
                    </a:lnB>
                    <a:solidFill>
                      <a:srgbClr val="FFFFFF"/>
                    </a:solidFill>
                  </a:tcPr>
                </a:tc>
                <a:tc>
                  <a:txBody>
                    <a:bodyPr/>
                    <a:lstStyle/>
                    <a:p>
                      <a:pPr algn="l"/>
                      <a:r>
                        <a:rPr lang="en-US">
                          <a:effectLst/>
                        </a:rPr>
                        <a:t>db.orders.aggregate( [ { </a:t>
                      </a:r>
                      <a:r>
                        <a:rPr lang="en-US" b="1">
                          <a:effectLst/>
                        </a:rPr>
                        <a:t>$group</a:t>
                      </a:r>
                      <a:r>
                        <a:rPr lang="en-US">
                          <a:solidFill>
                            <a:srgbClr val="666666"/>
                          </a:solidFill>
                          <a:effectLst/>
                        </a:rPr>
                        <a:t>:</a:t>
                      </a:r>
                      <a:r>
                        <a:rPr lang="en-US">
                          <a:effectLst/>
                        </a:rPr>
                        <a:t> { </a:t>
                      </a:r>
                      <a:r>
                        <a:rPr lang="en-US" b="1">
                          <a:effectLst/>
                        </a:rPr>
                        <a:t>_id</a:t>
                      </a:r>
                      <a:r>
                        <a:rPr lang="en-US">
                          <a:solidFill>
                            <a:srgbClr val="666666"/>
                          </a:solidFill>
                          <a:effectLst/>
                        </a:rPr>
                        <a:t>:</a:t>
                      </a:r>
                      <a:r>
                        <a:rPr lang="en-US">
                          <a:effectLst/>
                        </a:rPr>
                        <a:t> </a:t>
                      </a:r>
                      <a:r>
                        <a:rPr lang="en-US" b="1">
                          <a:solidFill>
                            <a:srgbClr val="007020"/>
                          </a:solidFill>
                          <a:effectLst/>
                        </a:rPr>
                        <a:t>null</a:t>
                      </a:r>
                      <a:r>
                        <a:rPr lang="en-US">
                          <a:effectLst/>
                        </a:rPr>
                        <a:t>, </a:t>
                      </a:r>
                      <a:r>
                        <a:rPr lang="en-US" b="1">
                          <a:effectLst/>
                        </a:rPr>
                        <a:t>count</a:t>
                      </a:r>
                      <a:r>
                        <a:rPr lang="en-US">
                          <a:solidFill>
                            <a:srgbClr val="666666"/>
                          </a:solidFill>
                          <a:effectLst/>
                        </a:rPr>
                        <a:t>:</a:t>
                      </a:r>
                      <a:r>
                        <a:rPr lang="en-US">
                          <a:effectLst/>
                        </a:rPr>
                        <a:t> { </a:t>
                      </a:r>
                      <a:r>
                        <a:rPr lang="en-US" b="1">
                          <a:effectLst/>
                        </a:rPr>
                        <a:t>$sum</a:t>
                      </a:r>
                      <a:r>
                        <a:rPr lang="en-US">
                          <a:solidFill>
                            <a:srgbClr val="666666"/>
                          </a:solidFill>
                          <a:effectLst/>
                        </a:rPr>
                        <a:t>:</a:t>
                      </a:r>
                      <a:r>
                        <a:rPr lang="en-US">
                          <a:effectLst/>
                        </a:rPr>
                        <a:t> </a:t>
                      </a:r>
                      <a:r>
                        <a:rPr lang="en-US">
                          <a:solidFill>
                            <a:srgbClr val="208050"/>
                          </a:solidFill>
                          <a:effectLst/>
                        </a:rPr>
                        <a:t>1</a:t>
                      </a:r>
                      <a:r>
                        <a:rPr lang="en-US">
                          <a:effectLst/>
                        </a:rPr>
                        <a:t> } } } ] ) </a:t>
                      </a:r>
                    </a:p>
                  </a:txBody>
                  <a:tcPr marL="47625" marR="47625" marT="104775" marB="114300" anchor="ctr">
                    <a:lnL>
                      <a:noFill/>
                    </a:lnL>
                    <a:lnR>
                      <a:noFill/>
                    </a:lnR>
                    <a:lnT w="9525" cap="flat" cmpd="sng" algn="ctr">
                      <a:solidFill>
                        <a:srgbClr val="EBEBED"/>
                      </a:solidFill>
                      <a:prstDash val="solid"/>
                      <a:round/>
                      <a:headEnd type="none" w="med" len="med"/>
                      <a:tailEnd type="none" w="med" len="med"/>
                    </a:lnT>
                    <a:lnB w="9525" cap="flat" cmpd="sng" algn="ctr">
                      <a:solidFill>
                        <a:srgbClr val="EBEBED"/>
                      </a:solidFill>
                      <a:prstDash val="solid"/>
                      <a:round/>
                      <a:headEnd type="none" w="med" len="med"/>
                      <a:tailEnd type="none" w="med" len="med"/>
                    </a:lnB>
                    <a:solidFill>
                      <a:srgbClr val="FFFFFF"/>
                    </a:solidFill>
                  </a:tcPr>
                </a:tc>
                <a:tc>
                  <a:txBody>
                    <a:bodyPr/>
                    <a:lstStyle/>
                    <a:p>
                      <a:pPr algn="l"/>
                      <a:r>
                        <a:rPr lang="en-US">
                          <a:effectLst/>
                        </a:rPr>
                        <a:t>Count all records from</a:t>
                      </a:r>
                      <a:r>
                        <a:rPr lang="en-US">
                          <a:effectLst/>
                          <a:latin typeface="Source Code Pro"/>
                        </a:rPr>
                        <a:t>orders</a:t>
                      </a:r>
                      <a:endParaRPr lang="en-US">
                        <a:effectLst/>
                      </a:endParaRPr>
                    </a:p>
                  </a:txBody>
                  <a:tcPr marL="47625" marR="47625" marT="104775" marB="114300" anchor="ctr">
                    <a:lnL>
                      <a:noFill/>
                    </a:lnL>
                    <a:lnR>
                      <a:noFill/>
                    </a:lnR>
                    <a:lnT w="9525" cap="flat" cmpd="sng" algn="ctr">
                      <a:solidFill>
                        <a:srgbClr val="EBEBED"/>
                      </a:solidFill>
                      <a:prstDash val="solid"/>
                      <a:round/>
                      <a:headEnd type="none" w="med" len="med"/>
                      <a:tailEnd type="none" w="med" len="med"/>
                    </a:lnT>
                    <a:lnB w="9525" cap="flat" cmpd="sng" algn="ctr">
                      <a:solidFill>
                        <a:srgbClr val="EBEBE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a:r>
                        <a:rPr lang="en-US" b="1">
                          <a:solidFill>
                            <a:srgbClr val="007020"/>
                          </a:solidFill>
                          <a:effectLst/>
                        </a:rPr>
                        <a:t>SELECT</a:t>
                      </a:r>
                      <a:r>
                        <a:rPr lang="en-US">
                          <a:effectLst/>
                        </a:rPr>
                        <a:t> </a:t>
                      </a:r>
                      <a:r>
                        <a:rPr lang="en-US" b="1">
                          <a:solidFill>
                            <a:srgbClr val="007020"/>
                          </a:solidFill>
                          <a:effectLst/>
                        </a:rPr>
                        <a:t>SUM</a:t>
                      </a:r>
                      <a:r>
                        <a:rPr lang="en-US">
                          <a:effectLst/>
                        </a:rPr>
                        <a:t>(price) </a:t>
                      </a:r>
                      <a:r>
                        <a:rPr lang="en-US" b="1">
                          <a:solidFill>
                            <a:srgbClr val="007020"/>
                          </a:solidFill>
                          <a:effectLst/>
                        </a:rPr>
                        <a:t>AS</a:t>
                      </a:r>
                      <a:r>
                        <a:rPr lang="en-US">
                          <a:effectLst/>
                        </a:rPr>
                        <a:t> total </a:t>
                      </a:r>
                      <a:r>
                        <a:rPr lang="en-US" b="1">
                          <a:solidFill>
                            <a:srgbClr val="007020"/>
                          </a:solidFill>
                          <a:effectLst/>
                        </a:rPr>
                        <a:t>FROM</a:t>
                      </a:r>
                      <a:r>
                        <a:rPr lang="en-US">
                          <a:effectLst/>
                        </a:rPr>
                        <a:t> orders </a:t>
                      </a:r>
                    </a:p>
                  </a:txBody>
                  <a:tcPr marL="47625" marR="47625" marT="104775" marB="114300" anchor="ctr">
                    <a:lnL>
                      <a:noFill/>
                    </a:lnL>
                    <a:lnR>
                      <a:noFill/>
                    </a:lnR>
                    <a:lnT w="9525" cap="flat" cmpd="sng" algn="ctr">
                      <a:solidFill>
                        <a:srgbClr val="EBEBED"/>
                      </a:solidFill>
                      <a:prstDash val="solid"/>
                      <a:round/>
                      <a:headEnd type="none" w="med" len="med"/>
                      <a:tailEnd type="none" w="med" len="med"/>
                    </a:lnT>
                    <a:lnB w="9525" cap="flat" cmpd="sng" algn="ctr">
                      <a:solidFill>
                        <a:srgbClr val="EBEBED"/>
                      </a:solidFill>
                      <a:prstDash val="solid"/>
                      <a:round/>
                      <a:headEnd type="none" w="med" len="med"/>
                      <a:tailEnd type="none" w="med" len="med"/>
                    </a:lnB>
                    <a:solidFill>
                      <a:srgbClr val="FFFFFF"/>
                    </a:solidFill>
                  </a:tcPr>
                </a:tc>
                <a:tc>
                  <a:txBody>
                    <a:bodyPr/>
                    <a:lstStyle/>
                    <a:p>
                      <a:pPr algn="l"/>
                      <a:r>
                        <a:rPr lang="en-US">
                          <a:effectLst/>
                        </a:rPr>
                        <a:t>db.orders.aggregate( [ { </a:t>
                      </a:r>
                      <a:r>
                        <a:rPr lang="en-US" b="1">
                          <a:effectLst/>
                        </a:rPr>
                        <a:t>$group</a:t>
                      </a:r>
                      <a:r>
                        <a:rPr lang="en-US">
                          <a:solidFill>
                            <a:srgbClr val="666666"/>
                          </a:solidFill>
                          <a:effectLst/>
                        </a:rPr>
                        <a:t>:</a:t>
                      </a:r>
                      <a:r>
                        <a:rPr lang="en-US">
                          <a:effectLst/>
                        </a:rPr>
                        <a:t> { </a:t>
                      </a:r>
                      <a:r>
                        <a:rPr lang="en-US" b="1">
                          <a:effectLst/>
                        </a:rPr>
                        <a:t>_id</a:t>
                      </a:r>
                      <a:r>
                        <a:rPr lang="en-US">
                          <a:solidFill>
                            <a:srgbClr val="666666"/>
                          </a:solidFill>
                          <a:effectLst/>
                        </a:rPr>
                        <a:t>:</a:t>
                      </a:r>
                      <a:r>
                        <a:rPr lang="en-US">
                          <a:effectLst/>
                        </a:rPr>
                        <a:t> </a:t>
                      </a:r>
                      <a:r>
                        <a:rPr lang="en-US" b="1">
                          <a:solidFill>
                            <a:srgbClr val="007020"/>
                          </a:solidFill>
                          <a:effectLst/>
                        </a:rPr>
                        <a:t>null</a:t>
                      </a:r>
                      <a:r>
                        <a:rPr lang="en-US">
                          <a:effectLst/>
                        </a:rPr>
                        <a:t>, </a:t>
                      </a:r>
                      <a:r>
                        <a:rPr lang="en-US" b="1">
                          <a:effectLst/>
                        </a:rPr>
                        <a:t>total</a:t>
                      </a:r>
                      <a:r>
                        <a:rPr lang="en-US">
                          <a:solidFill>
                            <a:srgbClr val="666666"/>
                          </a:solidFill>
                          <a:effectLst/>
                        </a:rPr>
                        <a:t>:</a:t>
                      </a:r>
                      <a:r>
                        <a:rPr lang="en-US">
                          <a:effectLst/>
                        </a:rPr>
                        <a:t> { </a:t>
                      </a:r>
                      <a:r>
                        <a:rPr lang="en-US" b="1">
                          <a:effectLst/>
                        </a:rPr>
                        <a:t>$sum</a:t>
                      </a:r>
                      <a:r>
                        <a:rPr lang="en-US">
                          <a:solidFill>
                            <a:srgbClr val="666666"/>
                          </a:solidFill>
                          <a:effectLst/>
                        </a:rPr>
                        <a:t>:</a:t>
                      </a:r>
                      <a:r>
                        <a:rPr lang="en-US">
                          <a:effectLst/>
                        </a:rPr>
                        <a:t> </a:t>
                      </a:r>
                      <a:r>
                        <a:rPr lang="en-US">
                          <a:solidFill>
                            <a:srgbClr val="4070A0"/>
                          </a:solidFill>
                          <a:effectLst/>
                        </a:rPr>
                        <a:t>"$price"</a:t>
                      </a:r>
                      <a:r>
                        <a:rPr lang="en-US">
                          <a:effectLst/>
                        </a:rPr>
                        <a:t> } } } ] ) </a:t>
                      </a:r>
                    </a:p>
                  </a:txBody>
                  <a:tcPr marL="47625" marR="47625" marT="104775" marB="114300" anchor="ctr">
                    <a:lnL>
                      <a:noFill/>
                    </a:lnL>
                    <a:lnR>
                      <a:noFill/>
                    </a:lnR>
                    <a:lnT w="9525" cap="flat" cmpd="sng" algn="ctr">
                      <a:solidFill>
                        <a:srgbClr val="EBEBED"/>
                      </a:solidFill>
                      <a:prstDash val="solid"/>
                      <a:round/>
                      <a:headEnd type="none" w="med" len="med"/>
                      <a:tailEnd type="none" w="med" len="med"/>
                    </a:lnT>
                    <a:lnB w="9525" cap="flat" cmpd="sng" algn="ctr">
                      <a:solidFill>
                        <a:srgbClr val="EBEBED"/>
                      </a:solidFill>
                      <a:prstDash val="solid"/>
                      <a:round/>
                      <a:headEnd type="none" w="med" len="med"/>
                      <a:tailEnd type="none" w="med" len="med"/>
                    </a:lnB>
                    <a:solidFill>
                      <a:srgbClr val="FFFFFF"/>
                    </a:solidFill>
                  </a:tcPr>
                </a:tc>
                <a:tc>
                  <a:txBody>
                    <a:bodyPr/>
                    <a:lstStyle/>
                    <a:p>
                      <a:pPr algn="l"/>
                      <a:r>
                        <a:rPr lang="en-US" dirty="0">
                          <a:effectLst/>
                        </a:rPr>
                        <a:t>Sum </a:t>
                      </a:r>
                      <a:r>
                        <a:rPr lang="en-US" dirty="0" err="1">
                          <a:effectLst/>
                        </a:rPr>
                        <a:t>the</a:t>
                      </a:r>
                      <a:r>
                        <a:rPr lang="en-US" dirty="0" err="1">
                          <a:effectLst/>
                          <a:latin typeface="Source Code Pro"/>
                        </a:rPr>
                        <a:t>price</a:t>
                      </a:r>
                      <a:r>
                        <a:rPr lang="en-US" dirty="0">
                          <a:effectLst/>
                        </a:rPr>
                        <a:t> field from </a:t>
                      </a:r>
                      <a:r>
                        <a:rPr lang="en-US" dirty="0">
                          <a:effectLst/>
                          <a:latin typeface="Source Code Pro"/>
                        </a:rPr>
                        <a:t>orders</a:t>
                      </a:r>
                      <a:endParaRPr lang="en-US" dirty="0">
                        <a:effectLst/>
                      </a:endParaRPr>
                    </a:p>
                  </a:txBody>
                  <a:tcPr marL="47625" marR="47625" marT="104775" marB="114300" anchor="ctr">
                    <a:lnL>
                      <a:noFill/>
                    </a:lnL>
                    <a:lnR>
                      <a:noFill/>
                    </a:lnR>
                    <a:lnT w="9525" cap="flat" cmpd="sng" algn="ctr">
                      <a:solidFill>
                        <a:srgbClr val="EBEBED"/>
                      </a:solidFill>
                      <a:prstDash val="solid"/>
                      <a:round/>
                      <a:headEnd type="none" w="med" len="med"/>
                      <a:tailEnd type="none" w="med" len="med"/>
                    </a:lnT>
                    <a:lnB w="9525" cap="flat" cmpd="sng" algn="ctr">
                      <a:solidFill>
                        <a:srgbClr val="EBEBED"/>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337580126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a:t>MongoDB </a:t>
            </a:r>
            <a:r>
              <a:rPr lang="en-US" sz="3600" b="1" dirty="0" err="1"/>
              <a:t>Querys</a:t>
            </a:r>
            <a:endParaRPr lang="en-US" sz="3600" b="1" dirty="0"/>
          </a:p>
        </p:txBody>
      </p:sp>
      <p:sp>
        <p:nvSpPr>
          <p:cNvPr id="4" name="Footer Placeholder 3"/>
          <p:cNvSpPr>
            <a:spLocks noGrp="1"/>
          </p:cNvSpPr>
          <p:nvPr>
            <p:ph type="ftr" sz="quarter" idx="11"/>
          </p:nvPr>
        </p:nvSpPr>
        <p:spPr/>
        <p:txBody>
          <a:bodyPr/>
          <a:lstStyle/>
          <a:p>
            <a:r>
              <a:rPr lang="en-US">
                <a:solidFill>
                  <a:prstClr val="black">
                    <a:tint val="75000"/>
                  </a:prstClr>
                </a:solidFill>
                <a:latin typeface="Arial"/>
              </a:rPr>
              <a:t>DGB 5/2013</a:t>
            </a:r>
          </a:p>
        </p:txBody>
      </p:sp>
      <p:sp>
        <p:nvSpPr>
          <p:cNvPr id="5" name="Slide Number Placeholder 4"/>
          <p:cNvSpPr>
            <a:spLocks noGrp="1"/>
          </p:cNvSpPr>
          <p:nvPr>
            <p:ph type="sldNum" sz="quarter" idx="12"/>
          </p:nvPr>
        </p:nvSpPr>
        <p:spPr/>
        <p:txBody>
          <a:bodyPr/>
          <a:lstStyle/>
          <a:p>
            <a:fld id="{B94A0634-974A-46A7-B268-05D2A189DA49}" type="slidenum">
              <a:rPr lang="en-US">
                <a:solidFill>
                  <a:prstClr val="black">
                    <a:tint val="75000"/>
                  </a:prstClr>
                </a:solidFill>
                <a:latin typeface="Arial"/>
              </a:rPr>
              <a:pPr/>
              <a:t>118</a:t>
            </a:fld>
            <a:endParaRPr lang="en-US">
              <a:solidFill>
                <a:prstClr val="black">
                  <a:tint val="75000"/>
                </a:prstClr>
              </a:solidFill>
              <a:latin typeface="Arial"/>
            </a:endParaRPr>
          </a:p>
        </p:txBody>
      </p:sp>
      <p:graphicFrame>
        <p:nvGraphicFramePr>
          <p:cNvPr id="3" name="Table 2"/>
          <p:cNvGraphicFramePr>
            <a:graphicFrameLocks noGrp="1"/>
          </p:cNvGraphicFramePr>
          <p:nvPr>
            <p:extLst/>
          </p:nvPr>
        </p:nvGraphicFramePr>
        <p:xfrm>
          <a:off x="2697714" y="1600200"/>
          <a:ext cx="6796572" cy="4525962"/>
        </p:xfrm>
        <a:graphic>
          <a:graphicData uri="http://schemas.openxmlformats.org/drawingml/2006/table">
            <a:tbl>
              <a:tblPr/>
              <a:tblGrid>
                <a:gridCol w="2265524">
                  <a:extLst>
                    <a:ext uri="{9D8B030D-6E8A-4147-A177-3AD203B41FA5}">
                      <a16:colId xmlns:a16="http://schemas.microsoft.com/office/drawing/2014/main" val="20000"/>
                    </a:ext>
                  </a:extLst>
                </a:gridCol>
                <a:gridCol w="2265524">
                  <a:extLst>
                    <a:ext uri="{9D8B030D-6E8A-4147-A177-3AD203B41FA5}">
                      <a16:colId xmlns:a16="http://schemas.microsoft.com/office/drawing/2014/main" val="20001"/>
                    </a:ext>
                  </a:extLst>
                </a:gridCol>
                <a:gridCol w="2265524">
                  <a:extLst>
                    <a:ext uri="{9D8B030D-6E8A-4147-A177-3AD203B41FA5}">
                      <a16:colId xmlns:a16="http://schemas.microsoft.com/office/drawing/2014/main" val="20002"/>
                    </a:ext>
                  </a:extLst>
                </a:gridCol>
              </a:tblGrid>
              <a:tr h="362331">
                <a:tc>
                  <a:txBody>
                    <a:bodyPr/>
                    <a:lstStyle/>
                    <a:p>
                      <a:pPr algn="l"/>
                      <a:r>
                        <a:rPr lang="en-US" sz="1500" dirty="0">
                          <a:effectLst/>
                        </a:rPr>
                        <a:t>SQL Example</a:t>
                      </a:r>
                    </a:p>
                  </a:txBody>
                  <a:tcPr marL="39729" marR="39729" marT="38140" marB="95350" anchor="ctr">
                    <a:lnL>
                      <a:noFill/>
                    </a:lnL>
                    <a:lnR>
                      <a:noFill/>
                    </a:lnR>
                    <a:lnT>
                      <a:noFill/>
                    </a:lnT>
                    <a:lnB w="9525" cap="flat" cmpd="sng" algn="ctr">
                      <a:solidFill>
                        <a:srgbClr val="EBEBED"/>
                      </a:solidFill>
                      <a:prstDash val="solid"/>
                      <a:round/>
                      <a:headEnd type="none" w="med" len="med"/>
                      <a:tailEnd type="none" w="med" len="med"/>
                    </a:lnB>
                    <a:solidFill>
                      <a:srgbClr val="FFFFFF"/>
                    </a:solidFill>
                  </a:tcPr>
                </a:tc>
                <a:tc>
                  <a:txBody>
                    <a:bodyPr/>
                    <a:lstStyle/>
                    <a:p>
                      <a:pPr algn="l"/>
                      <a:r>
                        <a:rPr lang="en-US" sz="1500">
                          <a:effectLst/>
                        </a:rPr>
                        <a:t>MongoDB Example</a:t>
                      </a:r>
                    </a:p>
                  </a:txBody>
                  <a:tcPr marL="39729" marR="39729" marT="38140" marB="95350" anchor="ctr">
                    <a:lnL>
                      <a:noFill/>
                    </a:lnL>
                    <a:lnR>
                      <a:noFill/>
                    </a:lnR>
                    <a:lnT>
                      <a:noFill/>
                    </a:lnT>
                    <a:lnB w="9525" cap="flat" cmpd="sng" algn="ctr">
                      <a:solidFill>
                        <a:srgbClr val="EBEBED"/>
                      </a:solidFill>
                      <a:prstDash val="solid"/>
                      <a:round/>
                      <a:headEnd type="none" w="med" len="med"/>
                      <a:tailEnd type="none" w="med" len="med"/>
                    </a:lnB>
                    <a:solidFill>
                      <a:srgbClr val="FFFFFF"/>
                    </a:solidFill>
                  </a:tcPr>
                </a:tc>
                <a:tc>
                  <a:txBody>
                    <a:bodyPr/>
                    <a:lstStyle/>
                    <a:p>
                      <a:pPr algn="l"/>
                      <a:r>
                        <a:rPr lang="en-US" sz="1500">
                          <a:effectLst/>
                        </a:rPr>
                        <a:t>Description</a:t>
                      </a:r>
                    </a:p>
                  </a:txBody>
                  <a:tcPr marL="39729" marR="39729" marT="38140" marB="95350" anchor="ctr">
                    <a:lnL>
                      <a:noFill/>
                    </a:lnL>
                    <a:lnR>
                      <a:noFill/>
                    </a:lnR>
                    <a:lnT>
                      <a:noFill/>
                    </a:lnT>
                    <a:lnB w="9525" cap="flat" cmpd="sng" algn="ctr">
                      <a:solidFill>
                        <a:srgbClr val="EBEBED"/>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r h="869277">
                <a:tc>
                  <a:txBody>
                    <a:bodyPr/>
                    <a:lstStyle/>
                    <a:p>
                      <a:pPr algn="l"/>
                      <a:r>
                        <a:rPr lang="en-US" sz="1500" b="1">
                          <a:solidFill>
                            <a:srgbClr val="007020"/>
                          </a:solidFill>
                          <a:effectLst/>
                        </a:rPr>
                        <a:t>SELECT</a:t>
                      </a:r>
                      <a:r>
                        <a:rPr lang="en-US" sz="1500">
                          <a:effectLst/>
                        </a:rPr>
                        <a:t> </a:t>
                      </a:r>
                      <a:r>
                        <a:rPr lang="en-US" sz="1500" b="1">
                          <a:solidFill>
                            <a:srgbClr val="007020"/>
                          </a:solidFill>
                          <a:effectLst/>
                        </a:rPr>
                        <a:t>COUNT</a:t>
                      </a:r>
                      <a:r>
                        <a:rPr lang="en-US" sz="1500">
                          <a:effectLst/>
                        </a:rPr>
                        <a:t>(</a:t>
                      </a:r>
                      <a:r>
                        <a:rPr lang="en-US" sz="1500">
                          <a:solidFill>
                            <a:srgbClr val="666666"/>
                          </a:solidFill>
                          <a:effectLst/>
                        </a:rPr>
                        <a:t>*</a:t>
                      </a:r>
                      <a:r>
                        <a:rPr lang="en-US" sz="1500">
                          <a:effectLst/>
                        </a:rPr>
                        <a:t>) </a:t>
                      </a:r>
                      <a:r>
                        <a:rPr lang="en-US" sz="1500" b="1">
                          <a:solidFill>
                            <a:srgbClr val="007020"/>
                          </a:solidFill>
                          <a:effectLst/>
                        </a:rPr>
                        <a:t>AS</a:t>
                      </a:r>
                      <a:r>
                        <a:rPr lang="en-US" sz="1500">
                          <a:effectLst/>
                        </a:rPr>
                        <a:t> </a:t>
                      </a:r>
                      <a:r>
                        <a:rPr lang="en-US" sz="1500" b="1">
                          <a:solidFill>
                            <a:srgbClr val="007020"/>
                          </a:solidFill>
                          <a:effectLst/>
                        </a:rPr>
                        <a:t>count</a:t>
                      </a:r>
                      <a:r>
                        <a:rPr lang="en-US" sz="1500">
                          <a:effectLst/>
                        </a:rPr>
                        <a:t> </a:t>
                      </a:r>
                      <a:r>
                        <a:rPr lang="en-US" sz="1500" b="1">
                          <a:solidFill>
                            <a:srgbClr val="007020"/>
                          </a:solidFill>
                          <a:effectLst/>
                        </a:rPr>
                        <a:t>FROM</a:t>
                      </a:r>
                      <a:r>
                        <a:rPr lang="en-US" sz="1500">
                          <a:effectLst/>
                        </a:rPr>
                        <a:t> orders </a:t>
                      </a:r>
                    </a:p>
                  </a:txBody>
                  <a:tcPr marL="39729" marR="39729" marT="87404" marB="95350" anchor="ctr">
                    <a:lnL>
                      <a:noFill/>
                    </a:lnL>
                    <a:lnR>
                      <a:noFill/>
                    </a:lnR>
                    <a:lnT w="9525" cap="flat" cmpd="sng" algn="ctr">
                      <a:solidFill>
                        <a:srgbClr val="EBEBED"/>
                      </a:solidFill>
                      <a:prstDash val="solid"/>
                      <a:round/>
                      <a:headEnd type="none" w="med" len="med"/>
                      <a:tailEnd type="none" w="med" len="med"/>
                    </a:lnT>
                    <a:lnB w="9525" cap="flat" cmpd="sng" algn="ctr">
                      <a:solidFill>
                        <a:srgbClr val="EBEBED"/>
                      </a:solidFill>
                      <a:prstDash val="solid"/>
                      <a:round/>
                      <a:headEnd type="none" w="med" len="med"/>
                      <a:tailEnd type="none" w="med" len="med"/>
                    </a:lnB>
                    <a:solidFill>
                      <a:srgbClr val="FFFFFF"/>
                    </a:solidFill>
                  </a:tcPr>
                </a:tc>
                <a:tc>
                  <a:txBody>
                    <a:bodyPr/>
                    <a:lstStyle/>
                    <a:p>
                      <a:pPr algn="l"/>
                      <a:r>
                        <a:rPr lang="en-US" sz="1500">
                          <a:effectLst/>
                        </a:rPr>
                        <a:t>db.orders.aggregate( [ { </a:t>
                      </a:r>
                      <a:r>
                        <a:rPr lang="en-US" sz="1500" b="1">
                          <a:effectLst/>
                        </a:rPr>
                        <a:t>$group</a:t>
                      </a:r>
                      <a:r>
                        <a:rPr lang="en-US" sz="1500">
                          <a:solidFill>
                            <a:srgbClr val="666666"/>
                          </a:solidFill>
                          <a:effectLst/>
                        </a:rPr>
                        <a:t>:</a:t>
                      </a:r>
                      <a:r>
                        <a:rPr lang="en-US" sz="1500">
                          <a:effectLst/>
                        </a:rPr>
                        <a:t> { </a:t>
                      </a:r>
                      <a:r>
                        <a:rPr lang="en-US" sz="1500" b="1">
                          <a:effectLst/>
                        </a:rPr>
                        <a:t>_id</a:t>
                      </a:r>
                      <a:r>
                        <a:rPr lang="en-US" sz="1500">
                          <a:solidFill>
                            <a:srgbClr val="666666"/>
                          </a:solidFill>
                          <a:effectLst/>
                        </a:rPr>
                        <a:t>:</a:t>
                      </a:r>
                      <a:r>
                        <a:rPr lang="en-US" sz="1500">
                          <a:effectLst/>
                        </a:rPr>
                        <a:t> </a:t>
                      </a:r>
                      <a:r>
                        <a:rPr lang="en-US" sz="1500" b="1">
                          <a:solidFill>
                            <a:srgbClr val="007020"/>
                          </a:solidFill>
                          <a:effectLst/>
                        </a:rPr>
                        <a:t>null</a:t>
                      </a:r>
                      <a:r>
                        <a:rPr lang="en-US" sz="1500">
                          <a:effectLst/>
                        </a:rPr>
                        <a:t>, </a:t>
                      </a:r>
                      <a:r>
                        <a:rPr lang="en-US" sz="1500" b="1">
                          <a:effectLst/>
                        </a:rPr>
                        <a:t>count</a:t>
                      </a:r>
                      <a:r>
                        <a:rPr lang="en-US" sz="1500">
                          <a:solidFill>
                            <a:srgbClr val="666666"/>
                          </a:solidFill>
                          <a:effectLst/>
                        </a:rPr>
                        <a:t>:</a:t>
                      </a:r>
                      <a:r>
                        <a:rPr lang="en-US" sz="1500">
                          <a:effectLst/>
                        </a:rPr>
                        <a:t> { </a:t>
                      </a:r>
                      <a:r>
                        <a:rPr lang="en-US" sz="1500" b="1">
                          <a:effectLst/>
                        </a:rPr>
                        <a:t>$sum</a:t>
                      </a:r>
                      <a:r>
                        <a:rPr lang="en-US" sz="1500">
                          <a:solidFill>
                            <a:srgbClr val="666666"/>
                          </a:solidFill>
                          <a:effectLst/>
                        </a:rPr>
                        <a:t>:</a:t>
                      </a:r>
                      <a:r>
                        <a:rPr lang="en-US" sz="1500">
                          <a:effectLst/>
                        </a:rPr>
                        <a:t> </a:t>
                      </a:r>
                      <a:r>
                        <a:rPr lang="en-US" sz="1500">
                          <a:solidFill>
                            <a:srgbClr val="208050"/>
                          </a:solidFill>
                          <a:effectLst/>
                        </a:rPr>
                        <a:t>1</a:t>
                      </a:r>
                      <a:r>
                        <a:rPr lang="en-US" sz="1500">
                          <a:effectLst/>
                        </a:rPr>
                        <a:t> } } } ] ) </a:t>
                      </a:r>
                    </a:p>
                  </a:txBody>
                  <a:tcPr marL="39729" marR="39729" marT="87404" marB="95350" anchor="ctr">
                    <a:lnL>
                      <a:noFill/>
                    </a:lnL>
                    <a:lnR>
                      <a:noFill/>
                    </a:lnR>
                    <a:lnT w="9525" cap="flat" cmpd="sng" algn="ctr">
                      <a:solidFill>
                        <a:srgbClr val="EBEBED"/>
                      </a:solidFill>
                      <a:prstDash val="solid"/>
                      <a:round/>
                      <a:headEnd type="none" w="med" len="med"/>
                      <a:tailEnd type="none" w="med" len="med"/>
                    </a:lnT>
                    <a:lnB w="9525" cap="flat" cmpd="sng" algn="ctr">
                      <a:solidFill>
                        <a:srgbClr val="EBEBED"/>
                      </a:solidFill>
                      <a:prstDash val="solid"/>
                      <a:round/>
                      <a:headEnd type="none" w="med" len="med"/>
                      <a:tailEnd type="none" w="med" len="med"/>
                    </a:lnB>
                    <a:solidFill>
                      <a:srgbClr val="FFFFFF"/>
                    </a:solidFill>
                  </a:tcPr>
                </a:tc>
                <a:tc>
                  <a:txBody>
                    <a:bodyPr/>
                    <a:lstStyle/>
                    <a:p>
                      <a:pPr algn="l"/>
                      <a:r>
                        <a:rPr lang="en-US" sz="1500">
                          <a:effectLst/>
                        </a:rPr>
                        <a:t>Count all records from</a:t>
                      </a:r>
                      <a:r>
                        <a:rPr lang="en-US" sz="1500">
                          <a:effectLst/>
                          <a:latin typeface="Source Code Pro"/>
                        </a:rPr>
                        <a:t>orders</a:t>
                      </a:r>
                      <a:endParaRPr lang="en-US" sz="1500">
                        <a:effectLst/>
                      </a:endParaRPr>
                    </a:p>
                  </a:txBody>
                  <a:tcPr marL="39729" marR="39729" marT="87404" marB="95350" anchor="ctr">
                    <a:lnL>
                      <a:noFill/>
                    </a:lnL>
                    <a:lnR>
                      <a:noFill/>
                    </a:lnR>
                    <a:lnT w="9525" cap="flat" cmpd="sng" algn="ctr">
                      <a:solidFill>
                        <a:srgbClr val="EBEBED"/>
                      </a:solidFill>
                      <a:prstDash val="solid"/>
                      <a:round/>
                      <a:headEnd type="none" w="med" len="med"/>
                      <a:tailEnd type="none" w="med" len="med"/>
                    </a:lnT>
                    <a:lnB w="9525" cap="flat" cmpd="sng" algn="ctr">
                      <a:solidFill>
                        <a:srgbClr val="EBEBE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869277">
                <a:tc>
                  <a:txBody>
                    <a:bodyPr/>
                    <a:lstStyle/>
                    <a:p>
                      <a:pPr algn="l"/>
                      <a:r>
                        <a:rPr lang="en-US" sz="1500" b="1">
                          <a:solidFill>
                            <a:srgbClr val="007020"/>
                          </a:solidFill>
                          <a:effectLst/>
                        </a:rPr>
                        <a:t>SELECT</a:t>
                      </a:r>
                      <a:r>
                        <a:rPr lang="en-US" sz="1500">
                          <a:effectLst/>
                        </a:rPr>
                        <a:t> </a:t>
                      </a:r>
                      <a:r>
                        <a:rPr lang="en-US" sz="1500" b="1">
                          <a:solidFill>
                            <a:srgbClr val="007020"/>
                          </a:solidFill>
                          <a:effectLst/>
                        </a:rPr>
                        <a:t>SUM</a:t>
                      </a:r>
                      <a:r>
                        <a:rPr lang="en-US" sz="1500">
                          <a:effectLst/>
                        </a:rPr>
                        <a:t>(price) </a:t>
                      </a:r>
                      <a:r>
                        <a:rPr lang="en-US" sz="1500" b="1">
                          <a:solidFill>
                            <a:srgbClr val="007020"/>
                          </a:solidFill>
                          <a:effectLst/>
                        </a:rPr>
                        <a:t>AS</a:t>
                      </a:r>
                      <a:r>
                        <a:rPr lang="en-US" sz="1500">
                          <a:effectLst/>
                        </a:rPr>
                        <a:t> total </a:t>
                      </a:r>
                      <a:r>
                        <a:rPr lang="en-US" sz="1500" b="1">
                          <a:solidFill>
                            <a:srgbClr val="007020"/>
                          </a:solidFill>
                          <a:effectLst/>
                        </a:rPr>
                        <a:t>FROM</a:t>
                      </a:r>
                      <a:r>
                        <a:rPr lang="en-US" sz="1500">
                          <a:effectLst/>
                        </a:rPr>
                        <a:t> orders </a:t>
                      </a:r>
                    </a:p>
                  </a:txBody>
                  <a:tcPr marL="39729" marR="39729" marT="87404" marB="95350" anchor="ctr">
                    <a:lnL>
                      <a:noFill/>
                    </a:lnL>
                    <a:lnR>
                      <a:noFill/>
                    </a:lnR>
                    <a:lnT w="9525" cap="flat" cmpd="sng" algn="ctr">
                      <a:solidFill>
                        <a:srgbClr val="EBEBED"/>
                      </a:solidFill>
                      <a:prstDash val="solid"/>
                      <a:round/>
                      <a:headEnd type="none" w="med" len="med"/>
                      <a:tailEnd type="none" w="med" len="med"/>
                    </a:lnT>
                    <a:lnB w="9525" cap="flat" cmpd="sng" algn="ctr">
                      <a:solidFill>
                        <a:srgbClr val="EBEBED"/>
                      </a:solidFill>
                      <a:prstDash val="solid"/>
                      <a:round/>
                      <a:headEnd type="none" w="med" len="med"/>
                      <a:tailEnd type="none" w="med" len="med"/>
                    </a:lnB>
                    <a:solidFill>
                      <a:srgbClr val="FFFFFF"/>
                    </a:solidFill>
                  </a:tcPr>
                </a:tc>
                <a:tc>
                  <a:txBody>
                    <a:bodyPr/>
                    <a:lstStyle/>
                    <a:p>
                      <a:pPr algn="l"/>
                      <a:r>
                        <a:rPr lang="en-US" sz="1500">
                          <a:effectLst/>
                        </a:rPr>
                        <a:t>db.orders.aggregate( [ { </a:t>
                      </a:r>
                      <a:r>
                        <a:rPr lang="en-US" sz="1500" b="1">
                          <a:effectLst/>
                        </a:rPr>
                        <a:t>$group</a:t>
                      </a:r>
                      <a:r>
                        <a:rPr lang="en-US" sz="1500">
                          <a:solidFill>
                            <a:srgbClr val="666666"/>
                          </a:solidFill>
                          <a:effectLst/>
                        </a:rPr>
                        <a:t>:</a:t>
                      </a:r>
                      <a:r>
                        <a:rPr lang="en-US" sz="1500">
                          <a:effectLst/>
                        </a:rPr>
                        <a:t> { </a:t>
                      </a:r>
                      <a:r>
                        <a:rPr lang="en-US" sz="1500" b="1">
                          <a:effectLst/>
                        </a:rPr>
                        <a:t>_id</a:t>
                      </a:r>
                      <a:r>
                        <a:rPr lang="en-US" sz="1500">
                          <a:solidFill>
                            <a:srgbClr val="666666"/>
                          </a:solidFill>
                          <a:effectLst/>
                        </a:rPr>
                        <a:t>:</a:t>
                      </a:r>
                      <a:r>
                        <a:rPr lang="en-US" sz="1500">
                          <a:effectLst/>
                        </a:rPr>
                        <a:t> </a:t>
                      </a:r>
                      <a:r>
                        <a:rPr lang="en-US" sz="1500" b="1">
                          <a:solidFill>
                            <a:srgbClr val="007020"/>
                          </a:solidFill>
                          <a:effectLst/>
                        </a:rPr>
                        <a:t>null</a:t>
                      </a:r>
                      <a:r>
                        <a:rPr lang="en-US" sz="1500">
                          <a:effectLst/>
                        </a:rPr>
                        <a:t>, </a:t>
                      </a:r>
                      <a:r>
                        <a:rPr lang="en-US" sz="1500" b="1">
                          <a:effectLst/>
                        </a:rPr>
                        <a:t>total</a:t>
                      </a:r>
                      <a:r>
                        <a:rPr lang="en-US" sz="1500">
                          <a:solidFill>
                            <a:srgbClr val="666666"/>
                          </a:solidFill>
                          <a:effectLst/>
                        </a:rPr>
                        <a:t>:</a:t>
                      </a:r>
                      <a:r>
                        <a:rPr lang="en-US" sz="1500">
                          <a:effectLst/>
                        </a:rPr>
                        <a:t> { </a:t>
                      </a:r>
                      <a:r>
                        <a:rPr lang="en-US" sz="1500" b="1">
                          <a:effectLst/>
                        </a:rPr>
                        <a:t>$sum</a:t>
                      </a:r>
                      <a:r>
                        <a:rPr lang="en-US" sz="1500">
                          <a:solidFill>
                            <a:srgbClr val="666666"/>
                          </a:solidFill>
                          <a:effectLst/>
                        </a:rPr>
                        <a:t>:</a:t>
                      </a:r>
                      <a:r>
                        <a:rPr lang="en-US" sz="1500">
                          <a:effectLst/>
                        </a:rPr>
                        <a:t> </a:t>
                      </a:r>
                      <a:r>
                        <a:rPr lang="en-US" sz="1500">
                          <a:solidFill>
                            <a:srgbClr val="4070A0"/>
                          </a:solidFill>
                          <a:effectLst/>
                        </a:rPr>
                        <a:t>"$price"</a:t>
                      </a:r>
                      <a:r>
                        <a:rPr lang="en-US" sz="1500">
                          <a:effectLst/>
                        </a:rPr>
                        <a:t> } } } ] ) </a:t>
                      </a:r>
                    </a:p>
                  </a:txBody>
                  <a:tcPr marL="39729" marR="39729" marT="87404" marB="95350" anchor="ctr">
                    <a:lnL>
                      <a:noFill/>
                    </a:lnL>
                    <a:lnR>
                      <a:noFill/>
                    </a:lnR>
                    <a:lnT w="9525" cap="flat" cmpd="sng" algn="ctr">
                      <a:solidFill>
                        <a:srgbClr val="EBEBED"/>
                      </a:solidFill>
                      <a:prstDash val="solid"/>
                      <a:round/>
                      <a:headEnd type="none" w="med" len="med"/>
                      <a:tailEnd type="none" w="med" len="med"/>
                    </a:lnT>
                    <a:lnB w="9525" cap="flat" cmpd="sng" algn="ctr">
                      <a:solidFill>
                        <a:srgbClr val="EBEBED"/>
                      </a:solidFill>
                      <a:prstDash val="solid"/>
                      <a:round/>
                      <a:headEnd type="none" w="med" len="med"/>
                      <a:tailEnd type="none" w="med" len="med"/>
                    </a:lnB>
                    <a:solidFill>
                      <a:srgbClr val="FFFFFF"/>
                    </a:solidFill>
                  </a:tcPr>
                </a:tc>
                <a:tc>
                  <a:txBody>
                    <a:bodyPr/>
                    <a:lstStyle/>
                    <a:p>
                      <a:pPr algn="l"/>
                      <a:r>
                        <a:rPr lang="en-US" sz="1500">
                          <a:effectLst/>
                        </a:rPr>
                        <a:t>Sum the</a:t>
                      </a:r>
                      <a:r>
                        <a:rPr lang="en-US" sz="1500">
                          <a:effectLst/>
                          <a:latin typeface="Source Code Pro"/>
                        </a:rPr>
                        <a:t>price</a:t>
                      </a:r>
                      <a:r>
                        <a:rPr lang="en-US" sz="1500">
                          <a:effectLst/>
                        </a:rPr>
                        <a:t> field from </a:t>
                      </a:r>
                      <a:r>
                        <a:rPr lang="en-US" sz="1500">
                          <a:effectLst/>
                          <a:latin typeface="Source Code Pro"/>
                        </a:rPr>
                        <a:t>orders</a:t>
                      </a:r>
                      <a:endParaRPr lang="en-US" sz="1500">
                        <a:effectLst/>
                      </a:endParaRPr>
                    </a:p>
                  </a:txBody>
                  <a:tcPr marL="39729" marR="39729" marT="87404" marB="95350" anchor="ctr">
                    <a:lnL>
                      <a:noFill/>
                    </a:lnL>
                    <a:lnR>
                      <a:noFill/>
                    </a:lnR>
                    <a:lnT w="9525" cap="flat" cmpd="sng" algn="ctr">
                      <a:solidFill>
                        <a:srgbClr val="EBEBED"/>
                      </a:solidFill>
                      <a:prstDash val="solid"/>
                      <a:round/>
                      <a:headEnd type="none" w="med" len="med"/>
                      <a:tailEnd type="none" w="med" len="med"/>
                    </a:lnT>
                    <a:lnB w="9525" cap="flat" cmpd="sng" algn="ctr">
                      <a:solidFill>
                        <a:srgbClr val="EBEBED"/>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1098118">
                <a:tc>
                  <a:txBody>
                    <a:bodyPr/>
                    <a:lstStyle/>
                    <a:p>
                      <a:pPr algn="l"/>
                      <a:r>
                        <a:rPr lang="en-US" sz="1500" b="1">
                          <a:solidFill>
                            <a:srgbClr val="007020"/>
                          </a:solidFill>
                          <a:effectLst/>
                        </a:rPr>
                        <a:t>SELECT</a:t>
                      </a:r>
                      <a:r>
                        <a:rPr lang="en-US" sz="1500">
                          <a:effectLst/>
                        </a:rPr>
                        <a:t> cust_id, </a:t>
                      </a:r>
                      <a:r>
                        <a:rPr lang="en-US" sz="1500" b="1">
                          <a:solidFill>
                            <a:srgbClr val="007020"/>
                          </a:solidFill>
                          <a:effectLst/>
                        </a:rPr>
                        <a:t>SUM</a:t>
                      </a:r>
                      <a:r>
                        <a:rPr lang="en-US" sz="1500">
                          <a:effectLst/>
                        </a:rPr>
                        <a:t>(price) </a:t>
                      </a:r>
                      <a:r>
                        <a:rPr lang="en-US" sz="1500" b="1">
                          <a:solidFill>
                            <a:srgbClr val="007020"/>
                          </a:solidFill>
                          <a:effectLst/>
                        </a:rPr>
                        <a:t>AS</a:t>
                      </a:r>
                      <a:r>
                        <a:rPr lang="en-US" sz="1500">
                          <a:effectLst/>
                        </a:rPr>
                        <a:t> total </a:t>
                      </a:r>
                      <a:r>
                        <a:rPr lang="en-US" sz="1500" b="1">
                          <a:solidFill>
                            <a:srgbClr val="007020"/>
                          </a:solidFill>
                          <a:effectLst/>
                        </a:rPr>
                        <a:t>FROM</a:t>
                      </a:r>
                      <a:r>
                        <a:rPr lang="en-US" sz="1500">
                          <a:effectLst/>
                        </a:rPr>
                        <a:t> orders </a:t>
                      </a:r>
                      <a:r>
                        <a:rPr lang="en-US" sz="1500" b="1">
                          <a:solidFill>
                            <a:srgbClr val="007020"/>
                          </a:solidFill>
                          <a:effectLst/>
                        </a:rPr>
                        <a:t>GROUP</a:t>
                      </a:r>
                      <a:r>
                        <a:rPr lang="en-US" sz="1500">
                          <a:effectLst/>
                        </a:rPr>
                        <a:t> </a:t>
                      </a:r>
                      <a:r>
                        <a:rPr lang="en-US" sz="1500" b="1">
                          <a:solidFill>
                            <a:srgbClr val="007020"/>
                          </a:solidFill>
                          <a:effectLst/>
                        </a:rPr>
                        <a:t>BY</a:t>
                      </a:r>
                      <a:r>
                        <a:rPr lang="en-US" sz="1500">
                          <a:effectLst/>
                        </a:rPr>
                        <a:t> cust_id </a:t>
                      </a:r>
                    </a:p>
                  </a:txBody>
                  <a:tcPr marL="39729" marR="39729" marT="87404" marB="95350" anchor="ctr">
                    <a:lnL>
                      <a:noFill/>
                    </a:lnL>
                    <a:lnR>
                      <a:noFill/>
                    </a:lnR>
                    <a:lnT w="9525" cap="flat" cmpd="sng" algn="ctr">
                      <a:solidFill>
                        <a:srgbClr val="EBEBED"/>
                      </a:solidFill>
                      <a:prstDash val="solid"/>
                      <a:round/>
                      <a:headEnd type="none" w="med" len="med"/>
                      <a:tailEnd type="none" w="med" len="med"/>
                    </a:lnT>
                    <a:lnB w="9525" cap="flat" cmpd="sng" algn="ctr">
                      <a:solidFill>
                        <a:srgbClr val="EBEBED"/>
                      </a:solidFill>
                      <a:prstDash val="solid"/>
                      <a:round/>
                      <a:headEnd type="none" w="med" len="med"/>
                      <a:tailEnd type="none" w="med" len="med"/>
                    </a:lnB>
                    <a:solidFill>
                      <a:srgbClr val="FFFFFF"/>
                    </a:solidFill>
                  </a:tcPr>
                </a:tc>
                <a:tc>
                  <a:txBody>
                    <a:bodyPr/>
                    <a:lstStyle/>
                    <a:p>
                      <a:pPr algn="l"/>
                      <a:r>
                        <a:rPr lang="en-US" sz="1500">
                          <a:effectLst/>
                        </a:rPr>
                        <a:t>db.orders.aggregate( [ { </a:t>
                      </a:r>
                      <a:r>
                        <a:rPr lang="en-US" sz="1500" b="1">
                          <a:effectLst/>
                        </a:rPr>
                        <a:t>$group</a:t>
                      </a:r>
                      <a:r>
                        <a:rPr lang="en-US" sz="1500">
                          <a:solidFill>
                            <a:srgbClr val="666666"/>
                          </a:solidFill>
                          <a:effectLst/>
                        </a:rPr>
                        <a:t>:</a:t>
                      </a:r>
                      <a:r>
                        <a:rPr lang="en-US" sz="1500">
                          <a:effectLst/>
                        </a:rPr>
                        <a:t> { </a:t>
                      </a:r>
                      <a:r>
                        <a:rPr lang="en-US" sz="1500" b="1">
                          <a:effectLst/>
                        </a:rPr>
                        <a:t>_id</a:t>
                      </a:r>
                      <a:r>
                        <a:rPr lang="en-US" sz="1500">
                          <a:solidFill>
                            <a:srgbClr val="666666"/>
                          </a:solidFill>
                          <a:effectLst/>
                        </a:rPr>
                        <a:t>:</a:t>
                      </a:r>
                      <a:r>
                        <a:rPr lang="en-US" sz="1500">
                          <a:effectLst/>
                        </a:rPr>
                        <a:t> </a:t>
                      </a:r>
                      <a:r>
                        <a:rPr lang="en-US" sz="1500">
                          <a:solidFill>
                            <a:srgbClr val="4070A0"/>
                          </a:solidFill>
                          <a:effectLst/>
                        </a:rPr>
                        <a:t>"$cust_id"</a:t>
                      </a:r>
                      <a:r>
                        <a:rPr lang="en-US" sz="1500">
                          <a:effectLst/>
                        </a:rPr>
                        <a:t>, </a:t>
                      </a:r>
                      <a:r>
                        <a:rPr lang="en-US" sz="1500" b="1">
                          <a:effectLst/>
                        </a:rPr>
                        <a:t>total</a:t>
                      </a:r>
                      <a:r>
                        <a:rPr lang="en-US" sz="1500">
                          <a:solidFill>
                            <a:srgbClr val="666666"/>
                          </a:solidFill>
                          <a:effectLst/>
                        </a:rPr>
                        <a:t>:</a:t>
                      </a:r>
                      <a:r>
                        <a:rPr lang="en-US" sz="1500">
                          <a:effectLst/>
                        </a:rPr>
                        <a:t> { </a:t>
                      </a:r>
                      <a:r>
                        <a:rPr lang="en-US" sz="1500" b="1">
                          <a:effectLst/>
                        </a:rPr>
                        <a:t>$sum</a:t>
                      </a:r>
                      <a:r>
                        <a:rPr lang="en-US" sz="1500">
                          <a:solidFill>
                            <a:srgbClr val="666666"/>
                          </a:solidFill>
                          <a:effectLst/>
                        </a:rPr>
                        <a:t>:</a:t>
                      </a:r>
                      <a:r>
                        <a:rPr lang="en-US" sz="1500">
                          <a:effectLst/>
                        </a:rPr>
                        <a:t> </a:t>
                      </a:r>
                      <a:r>
                        <a:rPr lang="en-US" sz="1500">
                          <a:solidFill>
                            <a:srgbClr val="4070A0"/>
                          </a:solidFill>
                          <a:effectLst/>
                        </a:rPr>
                        <a:t>"$price"</a:t>
                      </a:r>
                      <a:r>
                        <a:rPr lang="en-US" sz="1500">
                          <a:effectLst/>
                        </a:rPr>
                        <a:t> } } } ] ) </a:t>
                      </a:r>
                    </a:p>
                  </a:txBody>
                  <a:tcPr marL="39729" marR="39729" marT="87404" marB="95350" anchor="ctr">
                    <a:lnL>
                      <a:noFill/>
                    </a:lnL>
                    <a:lnR>
                      <a:noFill/>
                    </a:lnR>
                    <a:lnT w="9525" cap="flat" cmpd="sng" algn="ctr">
                      <a:solidFill>
                        <a:srgbClr val="EBEBED"/>
                      </a:solidFill>
                      <a:prstDash val="solid"/>
                      <a:round/>
                      <a:headEnd type="none" w="med" len="med"/>
                      <a:tailEnd type="none" w="med" len="med"/>
                    </a:lnT>
                    <a:lnB w="9525" cap="flat" cmpd="sng" algn="ctr">
                      <a:solidFill>
                        <a:srgbClr val="EBEBED"/>
                      </a:solidFill>
                      <a:prstDash val="solid"/>
                      <a:round/>
                      <a:headEnd type="none" w="med" len="med"/>
                      <a:tailEnd type="none" w="med" len="med"/>
                    </a:lnB>
                    <a:solidFill>
                      <a:srgbClr val="FFFFFF"/>
                    </a:solidFill>
                  </a:tcPr>
                </a:tc>
                <a:tc>
                  <a:txBody>
                    <a:bodyPr/>
                    <a:lstStyle/>
                    <a:p>
                      <a:pPr algn="l"/>
                      <a:r>
                        <a:rPr lang="en-US" sz="1500">
                          <a:effectLst/>
                        </a:rPr>
                        <a:t>For each unique</a:t>
                      </a:r>
                      <a:r>
                        <a:rPr lang="en-US" sz="1500">
                          <a:effectLst/>
                          <a:latin typeface="Source Code Pro"/>
                        </a:rPr>
                        <a:t>cust_id</a:t>
                      </a:r>
                      <a:r>
                        <a:rPr lang="en-US" sz="1500">
                          <a:effectLst/>
                        </a:rPr>
                        <a:t>, sum the</a:t>
                      </a:r>
                      <a:r>
                        <a:rPr lang="en-US" sz="1500">
                          <a:effectLst/>
                          <a:latin typeface="Source Code Pro"/>
                        </a:rPr>
                        <a:t>price</a:t>
                      </a:r>
                      <a:r>
                        <a:rPr lang="en-US" sz="1500">
                          <a:effectLst/>
                        </a:rPr>
                        <a:t> field.</a:t>
                      </a:r>
                    </a:p>
                  </a:txBody>
                  <a:tcPr marL="39729" marR="39729" marT="87404" marB="95350" anchor="ctr">
                    <a:lnL>
                      <a:noFill/>
                    </a:lnL>
                    <a:lnR>
                      <a:noFill/>
                    </a:lnR>
                    <a:lnT w="9525" cap="flat" cmpd="sng" algn="ctr">
                      <a:solidFill>
                        <a:srgbClr val="EBEBED"/>
                      </a:solidFill>
                      <a:prstDash val="solid"/>
                      <a:round/>
                      <a:headEnd type="none" w="med" len="med"/>
                      <a:tailEnd type="none" w="med" len="med"/>
                    </a:lnT>
                    <a:lnB w="9525" cap="flat" cmpd="sng" algn="ctr">
                      <a:solidFill>
                        <a:srgbClr val="EBEBE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1326959">
                <a:tc>
                  <a:txBody>
                    <a:bodyPr/>
                    <a:lstStyle/>
                    <a:p>
                      <a:pPr algn="l"/>
                      <a:r>
                        <a:rPr lang="en-US" sz="1500" b="1">
                          <a:solidFill>
                            <a:srgbClr val="007020"/>
                          </a:solidFill>
                          <a:effectLst/>
                        </a:rPr>
                        <a:t>SELECT</a:t>
                      </a:r>
                      <a:r>
                        <a:rPr lang="en-US" sz="1500">
                          <a:effectLst/>
                        </a:rPr>
                        <a:t> cust_id, </a:t>
                      </a:r>
                      <a:r>
                        <a:rPr lang="en-US" sz="1500" b="1">
                          <a:solidFill>
                            <a:srgbClr val="007020"/>
                          </a:solidFill>
                          <a:effectLst/>
                        </a:rPr>
                        <a:t>SUM</a:t>
                      </a:r>
                      <a:r>
                        <a:rPr lang="en-US" sz="1500">
                          <a:effectLst/>
                        </a:rPr>
                        <a:t>(price) </a:t>
                      </a:r>
                      <a:r>
                        <a:rPr lang="en-US" sz="1500" b="1">
                          <a:solidFill>
                            <a:srgbClr val="007020"/>
                          </a:solidFill>
                          <a:effectLst/>
                        </a:rPr>
                        <a:t>AS</a:t>
                      </a:r>
                      <a:r>
                        <a:rPr lang="en-US" sz="1500">
                          <a:effectLst/>
                        </a:rPr>
                        <a:t> total </a:t>
                      </a:r>
                      <a:r>
                        <a:rPr lang="en-US" sz="1500" b="1">
                          <a:solidFill>
                            <a:srgbClr val="007020"/>
                          </a:solidFill>
                          <a:effectLst/>
                        </a:rPr>
                        <a:t>FROM</a:t>
                      </a:r>
                      <a:r>
                        <a:rPr lang="en-US" sz="1500">
                          <a:effectLst/>
                        </a:rPr>
                        <a:t> orders </a:t>
                      </a:r>
                      <a:r>
                        <a:rPr lang="en-US" sz="1500" b="1">
                          <a:solidFill>
                            <a:srgbClr val="007020"/>
                          </a:solidFill>
                          <a:effectLst/>
                        </a:rPr>
                        <a:t>GROUP</a:t>
                      </a:r>
                      <a:r>
                        <a:rPr lang="en-US" sz="1500">
                          <a:effectLst/>
                        </a:rPr>
                        <a:t> </a:t>
                      </a:r>
                      <a:r>
                        <a:rPr lang="en-US" sz="1500" b="1">
                          <a:solidFill>
                            <a:srgbClr val="007020"/>
                          </a:solidFill>
                          <a:effectLst/>
                        </a:rPr>
                        <a:t>BY</a:t>
                      </a:r>
                      <a:r>
                        <a:rPr lang="en-US" sz="1500">
                          <a:effectLst/>
                        </a:rPr>
                        <a:t> cust_id </a:t>
                      </a:r>
                      <a:r>
                        <a:rPr lang="en-US" sz="1500" b="1">
                          <a:solidFill>
                            <a:srgbClr val="007020"/>
                          </a:solidFill>
                          <a:effectLst/>
                        </a:rPr>
                        <a:t>ORDER</a:t>
                      </a:r>
                      <a:r>
                        <a:rPr lang="en-US" sz="1500">
                          <a:effectLst/>
                        </a:rPr>
                        <a:t> </a:t>
                      </a:r>
                      <a:r>
                        <a:rPr lang="en-US" sz="1500" b="1">
                          <a:solidFill>
                            <a:srgbClr val="007020"/>
                          </a:solidFill>
                          <a:effectLst/>
                        </a:rPr>
                        <a:t>BY</a:t>
                      </a:r>
                      <a:r>
                        <a:rPr lang="en-US" sz="1500">
                          <a:effectLst/>
                        </a:rPr>
                        <a:t> total </a:t>
                      </a:r>
                    </a:p>
                  </a:txBody>
                  <a:tcPr marL="39729" marR="39729" marT="87404" marB="95350" anchor="ctr">
                    <a:lnL>
                      <a:noFill/>
                    </a:lnL>
                    <a:lnR>
                      <a:noFill/>
                    </a:lnR>
                    <a:lnT w="9525" cap="flat" cmpd="sng" algn="ctr">
                      <a:solidFill>
                        <a:srgbClr val="EBEBED"/>
                      </a:solidFill>
                      <a:prstDash val="solid"/>
                      <a:round/>
                      <a:headEnd type="none" w="med" len="med"/>
                      <a:tailEnd type="none" w="med" len="med"/>
                    </a:lnT>
                    <a:lnB w="9525" cap="flat" cmpd="sng" algn="ctr">
                      <a:solidFill>
                        <a:srgbClr val="EBEBED"/>
                      </a:solidFill>
                      <a:prstDash val="solid"/>
                      <a:round/>
                      <a:headEnd type="none" w="med" len="med"/>
                      <a:tailEnd type="none" w="med" len="med"/>
                    </a:lnB>
                    <a:solidFill>
                      <a:srgbClr val="FFFFFF"/>
                    </a:solidFill>
                  </a:tcPr>
                </a:tc>
                <a:tc>
                  <a:txBody>
                    <a:bodyPr/>
                    <a:lstStyle/>
                    <a:p>
                      <a:pPr algn="l"/>
                      <a:r>
                        <a:rPr lang="en-US" sz="1500">
                          <a:effectLst/>
                        </a:rPr>
                        <a:t>db.orders.aggregate( [ { </a:t>
                      </a:r>
                      <a:r>
                        <a:rPr lang="en-US" sz="1500" b="1">
                          <a:effectLst/>
                        </a:rPr>
                        <a:t>$group</a:t>
                      </a:r>
                      <a:r>
                        <a:rPr lang="en-US" sz="1500">
                          <a:solidFill>
                            <a:srgbClr val="666666"/>
                          </a:solidFill>
                          <a:effectLst/>
                        </a:rPr>
                        <a:t>:</a:t>
                      </a:r>
                      <a:r>
                        <a:rPr lang="en-US" sz="1500">
                          <a:effectLst/>
                        </a:rPr>
                        <a:t> { </a:t>
                      </a:r>
                      <a:r>
                        <a:rPr lang="en-US" sz="1500" b="1">
                          <a:effectLst/>
                        </a:rPr>
                        <a:t>_id</a:t>
                      </a:r>
                      <a:r>
                        <a:rPr lang="en-US" sz="1500">
                          <a:solidFill>
                            <a:srgbClr val="666666"/>
                          </a:solidFill>
                          <a:effectLst/>
                        </a:rPr>
                        <a:t>:</a:t>
                      </a:r>
                      <a:r>
                        <a:rPr lang="en-US" sz="1500">
                          <a:effectLst/>
                        </a:rPr>
                        <a:t> </a:t>
                      </a:r>
                      <a:r>
                        <a:rPr lang="en-US" sz="1500">
                          <a:solidFill>
                            <a:srgbClr val="4070A0"/>
                          </a:solidFill>
                          <a:effectLst/>
                        </a:rPr>
                        <a:t>"$cust_id"</a:t>
                      </a:r>
                      <a:r>
                        <a:rPr lang="en-US" sz="1500">
                          <a:effectLst/>
                        </a:rPr>
                        <a:t>, </a:t>
                      </a:r>
                      <a:r>
                        <a:rPr lang="en-US" sz="1500" b="1">
                          <a:effectLst/>
                        </a:rPr>
                        <a:t>total</a:t>
                      </a:r>
                      <a:r>
                        <a:rPr lang="en-US" sz="1500">
                          <a:solidFill>
                            <a:srgbClr val="666666"/>
                          </a:solidFill>
                          <a:effectLst/>
                        </a:rPr>
                        <a:t>:</a:t>
                      </a:r>
                      <a:r>
                        <a:rPr lang="en-US" sz="1500">
                          <a:effectLst/>
                        </a:rPr>
                        <a:t> { </a:t>
                      </a:r>
                      <a:r>
                        <a:rPr lang="en-US" sz="1500" b="1">
                          <a:effectLst/>
                        </a:rPr>
                        <a:t>$sum</a:t>
                      </a:r>
                      <a:r>
                        <a:rPr lang="en-US" sz="1500">
                          <a:solidFill>
                            <a:srgbClr val="666666"/>
                          </a:solidFill>
                          <a:effectLst/>
                        </a:rPr>
                        <a:t>:</a:t>
                      </a:r>
                      <a:r>
                        <a:rPr lang="en-US" sz="1500">
                          <a:effectLst/>
                        </a:rPr>
                        <a:t> </a:t>
                      </a:r>
                      <a:r>
                        <a:rPr lang="en-US" sz="1500">
                          <a:solidFill>
                            <a:srgbClr val="4070A0"/>
                          </a:solidFill>
                          <a:effectLst/>
                        </a:rPr>
                        <a:t>"$price"</a:t>
                      </a:r>
                      <a:r>
                        <a:rPr lang="en-US" sz="1500">
                          <a:effectLst/>
                        </a:rPr>
                        <a:t> } } }, { </a:t>
                      </a:r>
                      <a:r>
                        <a:rPr lang="en-US" sz="1500" b="1">
                          <a:effectLst/>
                        </a:rPr>
                        <a:t>$sort</a:t>
                      </a:r>
                      <a:r>
                        <a:rPr lang="en-US" sz="1500">
                          <a:solidFill>
                            <a:srgbClr val="666666"/>
                          </a:solidFill>
                          <a:effectLst/>
                        </a:rPr>
                        <a:t>:</a:t>
                      </a:r>
                      <a:r>
                        <a:rPr lang="en-US" sz="1500">
                          <a:effectLst/>
                        </a:rPr>
                        <a:t> { </a:t>
                      </a:r>
                      <a:r>
                        <a:rPr lang="en-US" sz="1500" b="1">
                          <a:effectLst/>
                        </a:rPr>
                        <a:t>total</a:t>
                      </a:r>
                      <a:r>
                        <a:rPr lang="en-US" sz="1500">
                          <a:solidFill>
                            <a:srgbClr val="666666"/>
                          </a:solidFill>
                          <a:effectLst/>
                        </a:rPr>
                        <a:t>:</a:t>
                      </a:r>
                      <a:r>
                        <a:rPr lang="en-US" sz="1500">
                          <a:effectLst/>
                        </a:rPr>
                        <a:t> </a:t>
                      </a:r>
                      <a:r>
                        <a:rPr lang="en-US" sz="1500">
                          <a:solidFill>
                            <a:srgbClr val="208050"/>
                          </a:solidFill>
                          <a:effectLst/>
                        </a:rPr>
                        <a:t>1</a:t>
                      </a:r>
                      <a:r>
                        <a:rPr lang="en-US" sz="1500">
                          <a:effectLst/>
                        </a:rPr>
                        <a:t> } } ] ) </a:t>
                      </a:r>
                    </a:p>
                  </a:txBody>
                  <a:tcPr marL="39729" marR="39729" marT="87404" marB="95350" anchor="ctr">
                    <a:lnL>
                      <a:noFill/>
                    </a:lnL>
                    <a:lnR>
                      <a:noFill/>
                    </a:lnR>
                    <a:lnT w="9525" cap="flat" cmpd="sng" algn="ctr">
                      <a:solidFill>
                        <a:srgbClr val="EBEBED"/>
                      </a:solidFill>
                      <a:prstDash val="solid"/>
                      <a:round/>
                      <a:headEnd type="none" w="med" len="med"/>
                      <a:tailEnd type="none" w="med" len="med"/>
                    </a:lnT>
                    <a:lnB w="9525" cap="flat" cmpd="sng" algn="ctr">
                      <a:solidFill>
                        <a:srgbClr val="EBEBED"/>
                      </a:solidFill>
                      <a:prstDash val="solid"/>
                      <a:round/>
                      <a:headEnd type="none" w="med" len="med"/>
                      <a:tailEnd type="none" w="med" len="med"/>
                    </a:lnB>
                    <a:solidFill>
                      <a:srgbClr val="FFFFFF"/>
                    </a:solidFill>
                  </a:tcPr>
                </a:tc>
                <a:tc>
                  <a:txBody>
                    <a:bodyPr/>
                    <a:lstStyle/>
                    <a:p>
                      <a:pPr algn="l"/>
                      <a:r>
                        <a:rPr lang="en-US" sz="1500" dirty="0">
                          <a:effectLst/>
                        </a:rPr>
                        <a:t>For each unique </a:t>
                      </a:r>
                      <a:r>
                        <a:rPr lang="en-US" sz="1500" dirty="0" err="1">
                          <a:effectLst/>
                          <a:latin typeface="Source Code Pro"/>
                        </a:rPr>
                        <a:t>cust_id</a:t>
                      </a:r>
                      <a:r>
                        <a:rPr lang="en-US" sz="1500" dirty="0">
                          <a:effectLst/>
                        </a:rPr>
                        <a:t>, sum the </a:t>
                      </a:r>
                      <a:r>
                        <a:rPr lang="en-US" sz="1500" dirty="0">
                          <a:effectLst/>
                          <a:latin typeface="Source Code Pro"/>
                        </a:rPr>
                        <a:t>price</a:t>
                      </a:r>
                      <a:r>
                        <a:rPr lang="en-US" sz="1500" dirty="0">
                          <a:effectLst/>
                        </a:rPr>
                        <a:t> field, results sorted by sum.</a:t>
                      </a:r>
                    </a:p>
                  </a:txBody>
                  <a:tcPr marL="39729" marR="39729" marT="87404" marB="95350" anchor="ctr">
                    <a:lnL>
                      <a:noFill/>
                    </a:lnL>
                    <a:lnR>
                      <a:noFill/>
                    </a:lnR>
                    <a:lnT w="9525" cap="flat" cmpd="sng" algn="ctr">
                      <a:solidFill>
                        <a:srgbClr val="EBEBED"/>
                      </a:solidFill>
                      <a:prstDash val="solid"/>
                      <a:round/>
                      <a:headEnd type="none" w="med" len="med"/>
                      <a:tailEnd type="none" w="med" len="med"/>
                    </a:lnT>
                    <a:lnB w="9525" cap="flat" cmpd="sng" algn="ctr">
                      <a:solidFill>
                        <a:srgbClr val="EBEBED"/>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72349989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a:t>MongoDB Document - </a:t>
            </a:r>
            <a:r>
              <a:rPr lang="en-US" sz="3600" b="1" dirty="0" err="1"/>
              <a:t>Denormalized</a:t>
            </a:r>
            <a:endParaRPr lang="en-US" sz="3600" b="1" dirty="0"/>
          </a:p>
        </p:txBody>
      </p:sp>
      <p:sp>
        <p:nvSpPr>
          <p:cNvPr id="4" name="Footer Placeholder 3"/>
          <p:cNvSpPr>
            <a:spLocks noGrp="1"/>
          </p:cNvSpPr>
          <p:nvPr>
            <p:ph type="ftr" sz="quarter" idx="11"/>
          </p:nvPr>
        </p:nvSpPr>
        <p:spPr/>
        <p:txBody>
          <a:bodyPr/>
          <a:lstStyle/>
          <a:p>
            <a:r>
              <a:rPr lang="en-US">
                <a:solidFill>
                  <a:prstClr val="black">
                    <a:tint val="75000"/>
                  </a:prstClr>
                </a:solidFill>
                <a:latin typeface="Arial"/>
              </a:rPr>
              <a:t>DGB 5/2013</a:t>
            </a:r>
          </a:p>
        </p:txBody>
      </p:sp>
      <p:sp>
        <p:nvSpPr>
          <p:cNvPr id="5" name="Slide Number Placeholder 4"/>
          <p:cNvSpPr>
            <a:spLocks noGrp="1"/>
          </p:cNvSpPr>
          <p:nvPr>
            <p:ph type="sldNum" sz="quarter" idx="12"/>
          </p:nvPr>
        </p:nvSpPr>
        <p:spPr/>
        <p:txBody>
          <a:bodyPr/>
          <a:lstStyle/>
          <a:p>
            <a:fld id="{B94A0634-974A-46A7-B268-05D2A189DA49}" type="slidenum">
              <a:rPr lang="en-US">
                <a:solidFill>
                  <a:prstClr val="black">
                    <a:tint val="75000"/>
                  </a:prstClr>
                </a:solidFill>
                <a:latin typeface="Arial"/>
              </a:rPr>
              <a:pPr/>
              <a:t>119</a:t>
            </a:fld>
            <a:endParaRPr lang="en-US">
              <a:solidFill>
                <a:prstClr val="black">
                  <a:tint val="75000"/>
                </a:prstClr>
              </a:solidFill>
              <a:latin typeface="Arial"/>
            </a:endParaRPr>
          </a:p>
        </p:txBody>
      </p:sp>
      <p:pic>
        <p:nvPicPr>
          <p:cNvPr id="7170" name="Picture 2" descr="Data model with embedded fields that contain all related informa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52800" y="1676400"/>
            <a:ext cx="6858000" cy="3867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90285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NoSQL</a:t>
            </a:r>
            <a:r>
              <a:rPr lang="en-US" dirty="0"/>
              <a:t> – Key-Value Data Model (2)</a:t>
            </a:r>
          </a:p>
        </p:txBody>
      </p:sp>
      <p:sp>
        <p:nvSpPr>
          <p:cNvPr id="3" name="Content Placeholder 2"/>
          <p:cNvSpPr>
            <a:spLocks noGrp="1"/>
          </p:cNvSpPr>
          <p:nvPr>
            <p:ph idx="1"/>
          </p:nvPr>
        </p:nvSpPr>
        <p:spPr/>
        <p:txBody>
          <a:bodyPr>
            <a:normAutofit/>
          </a:bodyPr>
          <a:lstStyle/>
          <a:p>
            <a:r>
              <a:rPr lang="en-US" dirty="0"/>
              <a:t>In computer science, an associative array, map, symbol table, or dictionary is an abstract data type composed of a collection of (key, value) pairs, such that each possible key appears </a:t>
            </a:r>
            <a:r>
              <a:rPr lang="en-US" i="1" dirty="0"/>
              <a:t>just once</a:t>
            </a:r>
            <a:r>
              <a:rPr lang="en-US" dirty="0"/>
              <a:t> in the collection</a:t>
            </a:r>
          </a:p>
          <a:p>
            <a:r>
              <a:rPr lang="en-US" dirty="0"/>
              <a:t>Challenges:</a:t>
            </a:r>
          </a:p>
          <a:p>
            <a:pPr lvl="1"/>
            <a:r>
              <a:rPr lang="en-US" sz="1900" dirty="0"/>
              <a:t>efficiently insert a (key, value) pair in the collection</a:t>
            </a:r>
          </a:p>
          <a:p>
            <a:pPr lvl="1"/>
            <a:r>
              <a:rPr lang="en-US" sz="1900" dirty="0"/>
              <a:t>efficiently search for a (key, value) in the collection</a:t>
            </a:r>
          </a:p>
          <a:p>
            <a:pPr lvl="1"/>
            <a:r>
              <a:rPr lang="en-US" sz="1900" dirty="0"/>
              <a:t>in general, management of the (key, value) pairs in the collection</a:t>
            </a:r>
          </a:p>
        </p:txBody>
      </p:sp>
      <p:sp>
        <p:nvSpPr>
          <p:cNvPr id="4" name="Date Placeholder 3"/>
          <p:cNvSpPr>
            <a:spLocks noGrp="1"/>
          </p:cNvSpPr>
          <p:nvPr>
            <p:ph type="dt" sz="half" idx="10"/>
          </p:nvPr>
        </p:nvSpPr>
        <p:spPr/>
        <p:txBody>
          <a:bodyPr/>
          <a:lstStyle/>
          <a:p>
            <a:pPr>
              <a:defRPr/>
            </a:pPr>
            <a:fld id="{EC8896DC-6E6E-4B58-8DE0-145CAA434791}" type="datetime1">
              <a:rPr lang="en-US">
                <a:solidFill>
                  <a:prstClr val="black">
                    <a:tint val="75000"/>
                  </a:prstClr>
                </a:solidFill>
                <a:latin typeface="Arial"/>
              </a:rPr>
              <a:pPr>
                <a:defRPr/>
              </a:pPr>
              <a:t>3/3/2019</a:t>
            </a:fld>
            <a:endParaRPr lang="en-GB" dirty="0">
              <a:solidFill>
                <a:prstClr val="black">
                  <a:tint val="75000"/>
                </a:prstClr>
              </a:solidFill>
              <a:latin typeface="Arial"/>
            </a:endParaRPr>
          </a:p>
        </p:txBody>
      </p:sp>
      <p:sp>
        <p:nvSpPr>
          <p:cNvPr id="5" name="Footer Placeholder 4"/>
          <p:cNvSpPr>
            <a:spLocks noGrp="1"/>
          </p:cNvSpPr>
          <p:nvPr>
            <p:ph type="ftr" sz="quarter" idx="11"/>
          </p:nvPr>
        </p:nvSpPr>
        <p:spPr/>
        <p:txBody>
          <a:bodyPr/>
          <a:lstStyle/>
          <a:p>
            <a:pPr>
              <a:defRPr/>
            </a:pPr>
            <a:r>
              <a:rPr lang="en-US">
                <a:solidFill>
                  <a:prstClr val="black">
                    <a:tint val="75000"/>
                  </a:prstClr>
                </a:solidFill>
                <a:latin typeface="Arial"/>
              </a:rPr>
              <a:t>Landscape of Modern Data Management</a:t>
            </a:r>
          </a:p>
        </p:txBody>
      </p:sp>
      <p:sp>
        <p:nvSpPr>
          <p:cNvPr id="6" name="Slide Number Placeholder 5"/>
          <p:cNvSpPr>
            <a:spLocks noGrp="1"/>
          </p:cNvSpPr>
          <p:nvPr>
            <p:ph type="sldNum" sz="quarter" idx="12"/>
          </p:nvPr>
        </p:nvSpPr>
        <p:spPr/>
        <p:txBody>
          <a:bodyPr/>
          <a:lstStyle/>
          <a:p>
            <a:pPr>
              <a:defRPr/>
            </a:pPr>
            <a:fld id="{4F493F0C-CB82-43FA-9338-77937A94D356}" type="slidenum">
              <a:rPr lang="en-GB">
                <a:solidFill>
                  <a:prstClr val="black">
                    <a:tint val="75000"/>
                  </a:prstClr>
                </a:solidFill>
                <a:latin typeface="Arial"/>
              </a:rPr>
              <a:pPr>
                <a:defRPr/>
              </a:pPr>
              <a:t>12</a:t>
            </a:fld>
            <a:endParaRPr lang="en-GB">
              <a:solidFill>
                <a:prstClr val="black">
                  <a:tint val="75000"/>
                </a:prstClr>
              </a:solidFill>
              <a:latin typeface="Arial"/>
            </a:endParaRPr>
          </a:p>
        </p:txBody>
      </p:sp>
    </p:spTree>
    <p:extLst>
      <p:ext uri="{BB962C8B-B14F-4D97-AF65-F5344CB8AC3E}">
        <p14:creationId xmlns:p14="http://schemas.microsoft.com/office/powerpoint/2010/main" val="4028624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a:t>MongoDB Document - Normalized</a:t>
            </a:r>
          </a:p>
        </p:txBody>
      </p:sp>
      <p:sp>
        <p:nvSpPr>
          <p:cNvPr id="4" name="Footer Placeholder 3"/>
          <p:cNvSpPr>
            <a:spLocks noGrp="1"/>
          </p:cNvSpPr>
          <p:nvPr>
            <p:ph type="ftr" sz="quarter" idx="11"/>
          </p:nvPr>
        </p:nvSpPr>
        <p:spPr/>
        <p:txBody>
          <a:bodyPr/>
          <a:lstStyle/>
          <a:p>
            <a:r>
              <a:rPr lang="en-US">
                <a:solidFill>
                  <a:prstClr val="black">
                    <a:tint val="75000"/>
                  </a:prstClr>
                </a:solidFill>
                <a:latin typeface="Arial"/>
              </a:rPr>
              <a:t>DGB 5/2013</a:t>
            </a:r>
          </a:p>
        </p:txBody>
      </p:sp>
      <p:sp>
        <p:nvSpPr>
          <p:cNvPr id="5" name="Slide Number Placeholder 4"/>
          <p:cNvSpPr>
            <a:spLocks noGrp="1"/>
          </p:cNvSpPr>
          <p:nvPr>
            <p:ph type="sldNum" sz="quarter" idx="12"/>
          </p:nvPr>
        </p:nvSpPr>
        <p:spPr/>
        <p:txBody>
          <a:bodyPr/>
          <a:lstStyle/>
          <a:p>
            <a:fld id="{B94A0634-974A-46A7-B268-05D2A189DA49}" type="slidenum">
              <a:rPr lang="en-US">
                <a:solidFill>
                  <a:prstClr val="black">
                    <a:tint val="75000"/>
                  </a:prstClr>
                </a:solidFill>
                <a:latin typeface="Arial"/>
              </a:rPr>
              <a:pPr/>
              <a:t>120</a:t>
            </a:fld>
            <a:endParaRPr lang="en-US">
              <a:solidFill>
                <a:prstClr val="black">
                  <a:tint val="75000"/>
                </a:prstClr>
              </a:solidFill>
              <a:latin typeface="Arial"/>
            </a:endParaRPr>
          </a:p>
        </p:txBody>
      </p:sp>
      <p:pic>
        <p:nvPicPr>
          <p:cNvPr id="8194" name="Picture 2" descr="Data model using references to link documents. Both the ``contact`` document and the ``access`` document contain a reference to the ``user`` documen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0" y="1371601"/>
            <a:ext cx="6858000" cy="41719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954774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MongoDB Indexing</a:t>
            </a:r>
          </a:p>
        </p:txBody>
      </p:sp>
      <p:sp>
        <p:nvSpPr>
          <p:cNvPr id="3" name="Content Placeholder 2"/>
          <p:cNvSpPr>
            <a:spLocks noGrp="1"/>
          </p:cNvSpPr>
          <p:nvPr>
            <p:ph idx="1"/>
          </p:nvPr>
        </p:nvSpPr>
        <p:spPr/>
        <p:txBody>
          <a:bodyPr>
            <a:normAutofit/>
          </a:bodyPr>
          <a:lstStyle/>
          <a:p>
            <a:r>
              <a:rPr lang="en-US" sz="2400" b="1" dirty="0"/>
              <a:t>Unique Indexes : Referential Integrity</a:t>
            </a:r>
          </a:p>
          <a:p>
            <a:r>
              <a:rPr lang="en-US" sz="2400" b="1" dirty="0"/>
              <a:t>Compound Indexes</a:t>
            </a:r>
          </a:p>
          <a:p>
            <a:r>
              <a:rPr lang="en-US" sz="2400" b="1" dirty="0"/>
              <a:t>Array Indexes</a:t>
            </a:r>
          </a:p>
          <a:p>
            <a:r>
              <a:rPr lang="en-US" sz="2400" b="1" dirty="0"/>
              <a:t>TTL (Time to Live) Indexes</a:t>
            </a:r>
          </a:p>
          <a:p>
            <a:r>
              <a:rPr lang="en-US" sz="2400" b="1" dirty="0"/>
              <a:t>Geospatial Indexes</a:t>
            </a:r>
          </a:p>
          <a:p>
            <a:r>
              <a:rPr lang="en-US" sz="2400" b="1" dirty="0"/>
              <a:t>Sparse Indexes</a:t>
            </a:r>
          </a:p>
          <a:p>
            <a:r>
              <a:rPr lang="en-US" sz="2400" b="1" dirty="0"/>
              <a:t>Text Search Indexes</a:t>
            </a:r>
          </a:p>
          <a:p>
            <a:pPr marL="0" indent="0">
              <a:buNone/>
            </a:pPr>
            <a:r>
              <a:rPr lang="en-US" sz="2400" b="1" dirty="0"/>
              <a:t>+</a:t>
            </a:r>
          </a:p>
          <a:p>
            <a:pPr marL="0" indent="0">
              <a:buNone/>
            </a:pPr>
            <a:r>
              <a:rPr lang="en-US" sz="2400" b="1" dirty="0"/>
              <a:t>Query Optimization</a:t>
            </a:r>
          </a:p>
          <a:p>
            <a:endParaRPr lang="en-US" sz="1800" b="1" dirty="0"/>
          </a:p>
          <a:p>
            <a:endParaRPr lang="en-US" sz="1800" b="1" dirty="0"/>
          </a:p>
        </p:txBody>
      </p:sp>
      <p:sp>
        <p:nvSpPr>
          <p:cNvPr id="4" name="Footer Placeholder 3"/>
          <p:cNvSpPr>
            <a:spLocks noGrp="1"/>
          </p:cNvSpPr>
          <p:nvPr>
            <p:ph type="ftr" sz="quarter" idx="11"/>
          </p:nvPr>
        </p:nvSpPr>
        <p:spPr/>
        <p:txBody>
          <a:bodyPr/>
          <a:lstStyle/>
          <a:p>
            <a:r>
              <a:rPr lang="en-US">
                <a:solidFill>
                  <a:prstClr val="black">
                    <a:tint val="75000"/>
                  </a:prstClr>
                </a:solidFill>
                <a:latin typeface="Arial"/>
              </a:rPr>
              <a:t>DGB 5/2013</a:t>
            </a:r>
          </a:p>
        </p:txBody>
      </p:sp>
      <p:sp>
        <p:nvSpPr>
          <p:cNvPr id="5" name="Slide Number Placeholder 4"/>
          <p:cNvSpPr>
            <a:spLocks noGrp="1"/>
          </p:cNvSpPr>
          <p:nvPr>
            <p:ph type="sldNum" sz="quarter" idx="12"/>
          </p:nvPr>
        </p:nvSpPr>
        <p:spPr/>
        <p:txBody>
          <a:bodyPr/>
          <a:lstStyle/>
          <a:p>
            <a:fld id="{B94A0634-974A-46A7-B268-05D2A189DA49}" type="slidenum">
              <a:rPr lang="en-US">
                <a:solidFill>
                  <a:prstClr val="black">
                    <a:tint val="75000"/>
                  </a:prstClr>
                </a:solidFill>
                <a:latin typeface="Arial"/>
              </a:rPr>
              <a:pPr/>
              <a:t>121</a:t>
            </a:fld>
            <a:endParaRPr lang="en-US">
              <a:solidFill>
                <a:prstClr val="black">
                  <a:tint val="75000"/>
                </a:prstClr>
              </a:solidFill>
              <a:latin typeface="Arial"/>
            </a:endParaRPr>
          </a:p>
        </p:txBody>
      </p:sp>
    </p:spTree>
    <p:extLst>
      <p:ext uri="{BB962C8B-B14F-4D97-AF65-F5344CB8AC3E}">
        <p14:creationId xmlns:p14="http://schemas.microsoft.com/office/powerpoint/2010/main" val="69983350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MongoDB Automatic </a:t>
            </a:r>
            <a:r>
              <a:rPr lang="en-US" dirty="0" err="1"/>
              <a:t>Sharding</a:t>
            </a:r>
            <a:endParaRPr lang="en-US" dirty="0"/>
          </a:p>
        </p:txBody>
      </p:sp>
      <p:sp>
        <p:nvSpPr>
          <p:cNvPr id="3" name="Content Placeholder 2"/>
          <p:cNvSpPr>
            <a:spLocks noGrp="1"/>
          </p:cNvSpPr>
          <p:nvPr>
            <p:ph idx="1"/>
          </p:nvPr>
        </p:nvSpPr>
        <p:spPr/>
        <p:txBody>
          <a:bodyPr>
            <a:normAutofit/>
          </a:bodyPr>
          <a:lstStyle/>
          <a:p>
            <a:r>
              <a:rPr lang="en-US" sz="2400" b="1" dirty="0"/>
              <a:t>Range Based </a:t>
            </a:r>
            <a:r>
              <a:rPr lang="en-US" sz="2400" b="1" dirty="0" err="1"/>
              <a:t>Sharding</a:t>
            </a:r>
            <a:endParaRPr lang="en-US" sz="2400" b="1" dirty="0"/>
          </a:p>
          <a:p>
            <a:r>
              <a:rPr lang="en-US" sz="2400" b="1" dirty="0"/>
              <a:t>Hash Based </a:t>
            </a:r>
            <a:r>
              <a:rPr lang="en-US" sz="2400" b="1" dirty="0" err="1"/>
              <a:t>Sharding</a:t>
            </a:r>
            <a:endParaRPr lang="en-US" sz="2400" b="1" dirty="0"/>
          </a:p>
          <a:p>
            <a:r>
              <a:rPr lang="en-US" sz="2400" b="1" dirty="0"/>
              <a:t>Location Aware </a:t>
            </a:r>
            <a:r>
              <a:rPr lang="en-US" sz="2400" b="1" dirty="0" err="1"/>
              <a:t>Sharding</a:t>
            </a:r>
            <a:endParaRPr lang="en-US" sz="2400" b="1" dirty="0"/>
          </a:p>
          <a:p>
            <a:endParaRPr lang="en-US" sz="1800" b="1" dirty="0"/>
          </a:p>
          <a:p>
            <a:endParaRPr lang="en-US" sz="1800" b="1" dirty="0"/>
          </a:p>
        </p:txBody>
      </p:sp>
      <p:sp>
        <p:nvSpPr>
          <p:cNvPr id="4" name="Footer Placeholder 3"/>
          <p:cNvSpPr>
            <a:spLocks noGrp="1"/>
          </p:cNvSpPr>
          <p:nvPr>
            <p:ph type="ftr" sz="quarter" idx="11"/>
          </p:nvPr>
        </p:nvSpPr>
        <p:spPr/>
        <p:txBody>
          <a:bodyPr/>
          <a:lstStyle/>
          <a:p>
            <a:r>
              <a:rPr lang="en-US">
                <a:solidFill>
                  <a:prstClr val="black">
                    <a:tint val="75000"/>
                  </a:prstClr>
                </a:solidFill>
                <a:latin typeface="Arial"/>
              </a:rPr>
              <a:t>DGB 5/2013</a:t>
            </a:r>
          </a:p>
        </p:txBody>
      </p:sp>
      <p:sp>
        <p:nvSpPr>
          <p:cNvPr id="5" name="Slide Number Placeholder 4"/>
          <p:cNvSpPr>
            <a:spLocks noGrp="1"/>
          </p:cNvSpPr>
          <p:nvPr>
            <p:ph type="sldNum" sz="quarter" idx="12"/>
          </p:nvPr>
        </p:nvSpPr>
        <p:spPr/>
        <p:txBody>
          <a:bodyPr/>
          <a:lstStyle/>
          <a:p>
            <a:fld id="{B94A0634-974A-46A7-B268-05D2A189DA49}" type="slidenum">
              <a:rPr lang="en-US">
                <a:solidFill>
                  <a:prstClr val="black">
                    <a:tint val="75000"/>
                  </a:prstClr>
                </a:solidFill>
                <a:latin typeface="Arial"/>
              </a:rPr>
              <a:pPr/>
              <a:t>122</a:t>
            </a:fld>
            <a:endParaRPr lang="en-US">
              <a:solidFill>
                <a:prstClr val="black">
                  <a:tint val="75000"/>
                </a:prstClr>
              </a:solidFill>
              <a:latin typeface="Arial"/>
            </a:endParaRPr>
          </a:p>
        </p:txBody>
      </p:sp>
    </p:spTree>
    <p:extLst>
      <p:ext uri="{BB962C8B-B14F-4D97-AF65-F5344CB8AC3E}">
        <p14:creationId xmlns:p14="http://schemas.microsoft.com/office/powerpoint/2010/main" val="122237319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MongoDB Security</a:t>
            </a:r>
          </a:p>
        </p:txBody>
      </p:sp>
      <p:sp>
        <p:nvSpPr>
          <p:cNvPr id="3" name="Content Placeholder 2"/>
          <p:cNvSpPr>
            <a:spLocks noGrp="1"/>
          </p:cNvSpPr>
          <p:nvPr>
            <p:ph idx="1"/>
          </p:nvPr>
        </p:nvSpPr>
        <p:spPr/>
        <p:txBody>
          <a:bodyPr>
            <a:normAutofit/>
          </a:bodyPr>
          <a:lstStyle/>
          <a:p>
            <a:r>
              <a:rPr lang="en-US" sz="2400" b="1" dirty="0"/>
              <a:t>Authentication – LDAP, Kerberos, …</a:t>
            </a:r>
          </a:p>
          <a:p>
            <a:r>
              <a:rPr lang="en-US" sz="2400" b="1" dirty="0"/>
              <a:t>Authorization – User defined roles</a:t>
            </a:r>
          </a:p>
          <a:p>
            <a:r>
              <a:rPr lang="en-US" sz="2400" b="1" dirty="0"/>
              <a:t>Auditing</a:t>
            </a:r>
          </a:p>
          <a:p>
            <a:r>
              <a:rPr lang="en-US" sz="2400" b="1" dirty="0"/>
              <a:t>Encryption – Network and Disk</a:t>
            </a:r>
          </a:p>
        </p:txBody>
      </p:sp>
      <p:sp>
        <p:nvSpPr>
          <p:cNvPr id="4" name="Footer Placeholder 3"/>
          <p:cNvSpPr>
            <a:spLocks noGrp="1"/>
          </p:cNvSpPr>
          <p:nvPr>
            <p:ph type="ftr" sz="quarter" idx="11"/>
          </p:nvPr>
        </p:nvSpPr>
        <p:spPr/>
        <p:txBody>
          <a:bodyPr/>
          <a:lstStyle/>
          <a:p>
            <a:r>
              <a:rPr lang="en-US">
                <a:solidFill>
                  <a:prstClr val="black">
                    <a:tint val="75000"/>
                  </a:prstClr>
                </a:solidFill>
                <a:latin typeface="Arial"/>
              </a:rPr>
              <a:t>DGB 5/2013</a:t>
            </a:r>
          </a:p>
        </p:txBody>
      </p:sp>
      <p:sp>
        <p:nvSpPr>
          <p:cNvPr id="5" name="Slide Number Placeholder 4"/>
          <p:cNvSpPr>
            <a:spLocks noGrp="1"/>
          </p:cNvSpPr>
          <p:nvPr>
            <p:ph type="sldNum" sz="quarter" idx="12"/>
          </p:nvPr>
        </p:nvSpPr>
        <p:spPr/>
        <p:txBody>
          <a:bodyPr/>
          <a:lstStyle/>
          <a:p>
            <a:fld id="{B94A0634-974A-46A7-B268-05D2A189DA49}" type="slidenum">
              <a:rPr lang="en-US">
                <a:solidFill>
                  <a:prstClr val="black">
                    <a:tint val="75000"/>
                  </a:prstClr>
                </a:solidFill>
                <a:latin typeface="Arial"/>
              </a:rPr>
              <a:pPr/>
              <a:t>123</a:t>
            </a:fld>
            <a:endParaRPr lang="en-US">
              <a:solidFill>
                <a:prstClr val="black">
                  <a:tint val="75000"/>
                </a:prstClr>
              </a:solidFill>
              <a:latin typeface="Arial"/>
            </a:endParaRPr>
          </a:p>
        </p:txBody>
      </p:sp>
    </p:spTree>
    <p:extLst>
      <p:ext uri="{BB962C8B-B14F-4D97-AF65-F5344CB8AC3E}">
        <p14:creationId xmlns:p14="http://schemas.microsoft.com/office/powerpoint/2010/main" val="328057608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MongoDB – </a:t>
            </a:r>
            <a:r>
              <a:rPr lang="en-US" dirty="0" err="1"/>
              <a:t>Sharding</a:t>
            </a:r>
            <a:r>
              <a:rPr lang="en-US" dirty="0"/>
              <a:t> and Replicas</a:t>
            </a:r>
          </a:p>
        </p:txBody>
      </p:sp>
      <p:sp>
        <p:nvSpPr>
          <p:cNvPr id="4" name="Footer Placeholder 3"/>
          <p:cNvSpPr>
            <a:spLocks noGrp="1"/>
          </p:cNvSpPr>
          <p:nvPr>
            <p:ph type="ftr" sz="quarter" idx="11"/>
          </p:nvPr>
        </p:nvSpPr>
        <p:spPr/>
        <p:txBody>
          <a:bodyPr/>
          <a:lstStyle/>
          <a:p>
            <a:r>
              <a:rPr lang="en-US">
                <a:solidFill>
                  <a:prstClr val="black">
                    <a:tint val="75000"/>
                  </a:prstClr>
                </a:solidFill>
                <a:latin typeface="Arial"/>
              </a:rPr>
              <a:t>DGB 5/2013</a:t>
            </a:r>
          </a:p>
        </p:txBody>
      </p:sp>
      <p:sp>
        <p:nvSpPr>
          <p:cNvPr id="5" name="Slide Number Placeholder 4"/>
          <p:cNvSpPr>
            <a:spLocks noGrp="1"/>
          </p:cNvSpPr>
          <p:nvPr>
            <p:ph type="sldNum" sz="quarter" idx="12"/>
          </p:nvPr>
        </p:nvSpPr>
        <p:spPr/>
        <p:txBody>
          <a:bodyPr/>
          <a:lstStyle/>
          <a:p>
            <a:fld id="{B94A0634-974A-46A7-B268-05D2A189DA49}" type="slidenum">
              <a:rPr lang="en-US">
                <a:solidFill>
                  <a:prstClr val="black">
                    <a:tint val="75000"/>
                  </a:prstClr>
                </a:solidFill>
                <a:latin typeface="Arial"/>
              </a:rPr>
              <a:pPr/>
              <a:t>124</a:t>
            </a:fld>
            <a:endParaRPr lang="en-US">
              <a:solidFill>
                <a:prstClr val="black">
                  <a:tint val="75000"/>
                </a:prstClr>
              </a:solidFill>
              <a:latin typeface="Arial"/>
            </a:endParaRP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0800" y="1183677"/>
            <a:ext cx="6934200" cy="53060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9152772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MongoDB – Telefonica</a:t>
            </a:r>
          </a:p>
        </p:txBody>
      </p:sp>
      <p:sp>
        <p:nvSpPr>
          <p:cNvPr id="4" name="Footer Placeholder 3"/>
          <p:cNvSpPr>
            <a:spLocks noGrp="1"/>
          </p:cNvSpPr>
          <p:nvPr>
            <p:ph type="ftr" sz="quarter" idx="11"/>
          </p:nvPr>
        </p:nvSpPr>
        <p:spPr/>
        <p:txBody>
          <a:bodyPr/>
          <a:lstStyle/>
          <a:p>
            <a:r>
              <a:rPr lang="en-US">
                <a:solidFill>
                  <a:prstClr val="black">
                    <a:tint val="75000"/>
                  </a:prstClr>
                </a:solidFill>
                <a:latin typeface="Arial"/>
              </a:rPr>
              <a:t>DGB 5/2013</a:t>
            </a:r>
          </a:p>
        </p:txBody>
      </p:sp>
      <p:sp>
        <p:nvSpPr>
          <p:cNvPr id="5" name="Slide Number Placeholder 4"/>
          <p:cNvSpPr>
            <a:spLocks noGrp="1"/>
          </p:cNvSpPr>
          <p:nvPr>
            <p:ph type="sldNum" sz="quarter" idx="12"/>
          </p:nvPr>
        </p:nvSpPr>
        <p:spPr/>
        <p:txBody>
          <a:bodyPr/>
          <a:lstStyle/>
          <a:p>
            <a:fld id="{B94A0634-974A-46A7-B268-05D2A189DA49}" type="slidenum">
              <a:rPr lang="en-US">
                <a:solidFill>
                  <a:prstClr val="black">
                    <a:tint val="75000"/>
                  </a:prstClr>
                </a:solidFill>
                <a:latin typeface="Arial"/>
              </a:rPr>
              <a:pPr/>
              <a:t>125</a:t>
            </a:fld>
            <a:endParaRPr lang="en-US">
              <a:solidFill>
                <a:prstClr val="black">
                  <a:tint val="75000"/>
                </a:prstClr>
              </a:solidFill>
              <a:latin typeface="Arial"/>
            </a:endParaRPr>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00404" y="1295400"/>
            <a:ext cx="6243637" cy="52744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44943687"/>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MongoDB – </a:t>
            </a:r>
            <a:r>
              <a:rPr lang="en-US" dirty="0" err="1"/>
              <a:t>Sharding</a:t>
            </a:r>
            <a:r>
              <a:rPr lang="en-US" dirty="0"/>
              <a:t> and Replicas</a:t>
            </a:r>
          </a:p>
        </p:txBody>
      </p:sp>
      <p:sp>
        <p:nvSpPr>
          <p:cNvPr id="4" name="Footer Placeholder 3"/>
          <p:cNvSpPr>
            <a:spLocks noGrp="1"/>
          </p:cNvSpPr>
          <p:nvPr>
            <p:ph type="ftr" sz="quarter" idx="11"/>
          </p:nvPr>
        </p:nvSpPr>
        <p:spPr/>
        <p:txBody>
          <a:bodyPr/>
          <a:lstStyle/>
          <a:p>
            <a:r>
              <a:rPr lang="en-US">
                <a:solidFill>
                  <a:prstClr val="black">
                    <a:tint val="75000"/>
                  </a:prstClr>
                </a:solidFill>
                <a:latin typeface="Arial"/>
              </a:rPr>
              <a:t>DGB 5/2013</a:t>
            </a:r>
          </a:p>
        </p:txBody>
      </p:sp>
      <p:sp>
        <p:nvSpPr>
          <p:cNvPr id="5" name="Slide Number Placeholder 4"/>
          <p:cNvSpPr>
            <a:spLocks noGrp="1"/>
          </p:cNvSpPr>
          <p:nvPr>
            <p:ph type="sldNum" sz="quarter" idx="12"/>
          </p:nvPr>
        </p:nvSpPr>
        <p:spPr/>
        <p:txBody>
          <a:bodyPr/>
          <a:lstStyle/>
          <a:p>
            <a:fld id="{B94A0634-974A-46A7-B268-05D2A189DA49}" type="slidenum">
              <a:rPr lang="en-US">
                <a:solidFill>
                  <a:prstClr val="black">
                    <a:tint val="75000"/>
                  </a:prstClr>
                </a:solidFill>
                <a:latin typeface="Arial"/>
              </a:rPr>
              <a:pPr/>
              <a:t>126</a:t>
            </a:fld>
            <a:endParaRPr lang="en-US">
              <a:solidFill>
                <a:prstClr val="black">
                  <a:tint val="75000"/>
                </a:prstClr>
              </a:solidFill>
              <a:latin typeface="Arial"/>
            </a:endParaRPr>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57414" y="1600200"/>
            <a:ext cx="7877175" cy="4400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44856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NoSQL</a:t>
            </a:r>
            <a:r>
              <a:rPr lang="en-US" dirty="0"/>
              <a:t> – Key-Value Data Model (3)</a:t>
            </a:r>
          </a:p>
        </p:txBody>
      </p:sp>
      <p:sp>
        <p:nvSpPr>
          <p:cNvPr id="3" name="Content Placeholder 2"/>
          <p:cNvSpPr>
            <a:spLocks noGrp="1"/>
          </p:cNvSpPr>
          <p:nvPr>
            <p:ph idx="1"/>
          </p:nvPr>
        </p:nvSpPr>
        <p:spPr/>
        <p:txBody>
          <a:bodyPr/>
          <a:lstStyle/>
          <a:p>
            <a:r>
              <a:rPr lang="en-US" dirty="0"/>
              <a:t>Most data models can be decomposed to a collection of key-value pairs. The most basic data model.</a:t>
            </a:r>
          </a:p>
        </p:txBody>
      </p:sp>
      <p:sp>
        <p:nvSpPr>
          <p:cNvPr id="4" name="Date Placeholder 3"/>
          <p:cNvSpPr>
            <a:spLocks noGrp="1"/>
          </p:cNvSpPr>
          <p:nvPr>
            <p:ph type="dt" sz="half" idx="10"/>
          </p:nvPr>
        </p:nvSpPr>
        <p:spPr/>
        <p:txBody>
          <a:bodyPr/>
          <a:lstStyle/>
          <a:p>
            <a:pPr>
              <a:defRPr/>
            </a:pPr>
            <a:fld id="{D399B7C5-A65B-4A91-8CF0-8966A5E574FF}" type="datetime1">
              <a:rPr lang="en-US">
                <a:solidFill>
                  <a:prstClr val="black">
                    <a:tint val="75000"/>
                  </a:prstClr>
                </a:solidFill>
                <a:latin typeface="Arial"/>
              </a:rPr>
              <a:pPr>
                <a:defRPr/>
              </a:pPr>
              <a:t>3/3/2019</a:t>
            </a:fld>
            <a:endParaRPr lang="en-GB" dirty="0">
              <a:solidFill>
                <a:prstClr val="black">
                  <a:tint val="75000"/>
                </a:prstClr>
              </a:solidFill>
              <a:latin typeface="Arial"/>
            </a:endParaRPr>
          </a:p>
        </p:txBody>
      </p:sp>
      <p:sp>
        <p:nvSpPr>
          <p:cNvPr id="5" name="Footer Placeholder 4"/>
          <p:cNvSpPr>
            <a:spLocks noGrp="1"/>
          </p:cNvSpPr>
          <p:nvPr>
            <p:ph type="ftr" sz="quarter" idx="11"/>
          </p:nvPr>
        </p:nvSpPr>
        <p:spPr/>
        <p:txBody>
          <a:bodyPr/>
          <a:lstStyle/>
          <a:p>
            <a:pPr>
              <a:defRPr/>
            </a:pPr>
            <a:r>
              <a:rPr lang="en-US">
                <a:solidFill>
                  <a:prstClr val="black">
                    <a:tint val="75000"/>
                  </a:prstClr>
                </a:solidFill>
                <a:latin typeface="Arial"/>
              </a:rPr>
              <a:t>Landscape of Modern Data Management</a:t>
            </a:r>
          </a:p>
        </p:txBody>
      </p:sp>
      <p:sp>
        <p:nvSpPr>
          <p:cNvPr id="6" name="Slide Number Placeholder 5"/>
          <p:cNvSpPr>
            <a:spLocks noGrp="1"/>
          </p:cNvSpPr>
          <p:nvPr>
            <p:ph type="sldNum" sz="quarter" idx="12"/>
          </p:nvPr>
        </p:nvSpPr>
        <p:spPr/>
        <p:txBody>
          <a:bodyPr/>
          <a:lstStyle/>
          <a:p>
            <a:pPr>
              <a:defRPr/>
            </a:pPr>
            <a:fld id="{4F493F0C-CB82-43FA-9338-77937A94D356}" type="slidenum">
              <a:rPr lang="en-GB">
                <a:solidFill>
                  <a:prstClr val="black">
                    <a:tint val="75000"/>
                  </a:prstClr>
                </a:solidFill>
                <a:latin typeface="Arial"/>
              </a:rPr>
              <a:pPr>
                <a:defRPr/>
              </a:pPr>
              <a:t>13</a:t>
            </a:fld>
            <a:endParaRPr lang="en-GB">
              <a:solidFill>
                <a:prstClr val="black">
                  <a:tint val="75000"/>
                </a:prstClr>
              </a:solidFill>
              <a:latin typeface="Arial"/>
            </a:endParaRPr>
          </a:p>
        </p:txBody>
      </p:sp>
      <p:sp>
        <p:nvSpPr>
          <p:cNvPr id="7" name="TextBox 6"/>
          <p:cNvSpPr txBox="1"/>
          <p:nvPr/>
        </p:nvSpPr>
        <p:spPr>
          <a:xfrm>
            <a:off x="2927648" y="4232122"/>
            <a:ext cx="1728192" cy="276999"/>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dirty="0">
                <a:solidFill>
                  <a:prstClr val="black"/>
                </a:solidFill>
                <a:latin typeface="Arial"/>
              </a:rPr>
              <a:t>Employee 1524</a:t>
            </a:r>
          </a:p>
        </p:txBody>
      </p:sp>
      <p:sp>
        <p:nvSpPr>
          <p:cNvPr id="8" name="TextBox 7"/>
          <p:cNvSpPr txBox="1"/>
          <p:nvPr/>
        </p:nvSpPr>
        <p:spPr>
          <a:xfrm>
            <a:off x="1991544" y="3512042"/>
            <a:ext cx="1728192" cy="276999"/>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dirty="0">
                <a:solidFill>
                  <a:prstClr val="black"/>
                </a:solidFill>
                <a:latin typeface="Arial"/>
              </a:rPr>
              <a:t>name: Nick</a:t>
            </a:r>
          </a:p>
        </p:txBody>
      </p:sp>
      <p:sp>
        <p:nvSpPr>
          <p:cNvPr id="9" name="TextBox 8"/>
          <p:cNvSpPr txBox="1"/>
          <p:nvPr/>
        </p:nvSpPr>
        <p:spPr>
          <a:xfrm>
            <a:off x="2063552" y="5096218"/>
            <a:ext cx="1728192" cy="276999"/>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dirty="0">
                <a:solidFill>
                  <a:prstClr val="black"/>
                </a:solidFill>
                <a:latin typeface="Arial"/>
              </a:rPr>
              <a:t>age: 24</a:t>
            </a:r>
          </a:p>
        </p:txBody>
      </p:sp>
      <p:sp>
        <p:nvSpPr>
          <p:cNvPr id="10" name="TextBox 9"/>
          <p:cNvSpPr txBox="1"/>
          <p:nvPr/>
        </p:nvSpPr>
        <p:spPr>
          <a:xfrm>
            <a:off x="4583832" y="5045696"/>
            <a:ext cx="1728192" cy="276999"/>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dirty="0">
                <a:solidFill>
                  <a:prstClr val="black"/>
                </a:solidFill>
                <a:latin typeface="Arial"/>
              </a:rPr>
              <a:t>gender: male</a:t>
            </a:r>
          </a:p>
        </p:txBody>
      </p:sp>
      <p:sp>
        <p:nvSpPr>
          <p:cNvPr id="11" name="TextBox 10"/>
          <p:cNvSpPr txBox="1"/>
          <p:nvPr/>
        </p:nvSpPr>
        <p:spPr>
          <a:xfrm>
            <a:off x="4223792" y="3245496"/>
            <a:ext cx="1728192" cy="276999"/>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dirty="0">
                <a:solidFill>
                  <a:prstClr val="black"/>
                </a:solidFill>
                <a:latin typeface="Arial"/>
              </a:rPr>
              <a:t>dept: 34</a:t>
            </a:r>
          </a:p>
        </p:txBody>
      </p:sp>
      <p:sp>
        <p:nvSpPr>
          <p:cNvPr id="12" name="TextBox 11"/>
          <p:cNvSpPr txBox="1"/>
          <p:nvPr/>
        </p:nvSpPr>
        <p:spPr>
          <a:xfrm>
            <a:off x="5087888" y="4109592"/>
            <a:ext cx="1728192" cy="276999"/>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dirty="0">
                <a:solidFill>
                  <a:prstClr val="black"/>
                </a:solidFill>
                <a:latin typeface="Arial"/>
              </a:rPr>
              <a:t>Dept 34</a:t>
            </a:r>
          </a:p>
        </p:txBody>
      </p:sp>
      <p:sp>
        <p:nvSpPr>
          <p:cNvPr id="13" name="TextBox 12"/>
          <p:cNvSpPr txBox="1"/>
          <p:nvPr/>
        </p:nvSpPr>
        <p:spPr>
          <a:xfrm>
            <a:off x="6456040" y="3440034"/>
            <a:ext cx="1728192" cy="276999"/>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dirty="0">
                <a:solidFill>
                  <a:prstClr val="black"/>
                </a:solidFill>
                <a:latin typeface="Arial"/>
              </a:rPr>
              <a:t>name: Marketing</a:t>
            </a:r>
          </a:p>
        </p:txBody>
      </p:sp>
      <p:cxnSp>
        <p:nvCxnSpPr>
          <p:cNvPr id="15" name="Straight Arrow Connector 14"/>
          <p:cNvCxnSpPr>
            <a:stCxn id="7" idx="0"/>
            <a:endCxn id="8" idx="2"/>
          </p:cNvCxnSpPr>
          <p:nvPr/>
        </p:nvCxnSpPr>
        <p:spPr bwMode="auto">
          <a:xfrm flipH="1" flipV="1">
            <a:off x="2855640" y="3789041"/>
            <a:ext cx="936104" cy="443081"/>
          </a:xfrm>
          <a:prstGeom prst="straightConnector1">
            <a:avLst/>
          </a:prstGeom>
          <a:solidFill>
            <a:schemeClr val="accent1"/>
          </a:solidFill>
          <a:ln w="9525" cap="flat" cmpd="sng" algn="ctr">
            <a:solidFill>
              <a:schemeClr val="tx1"/>
            </a:solidFill>
            <a:prstDash val="solid"/>
            <a:miter lim="800000"/>
            <a:headEnd type="none" w="med" len="med"/>
            <a:tailEnd type="arrow"/>
          </a:ln>
          <a:effectLst/>
        </p:spPr>
      </p:cxnSp>
      <p:cxnSp>
        <p:nvCxnSpPr>
          <p:cNvPr id="17" name="Straight Arrow Connector 16"/>
          <p:cNvCxnSpPr>
            <a:stCxn id="7" idx="0"/>
            <a:endCxn id="11" idx="2"/>
          </p:cNvCxnSpPr>
          <p:nvPr/>
        </p:nvCxnSpPr>
        <p:spPr bwMode="auto">
          <a:xfrm flipV="1">
            <a:off x="3791744" y="3522495"/>
            <a:ext cx="1296144" cy="709627"/>
          </a:xfrm>
          <a:prstGeom prst="straightConnector1">
            <a:avLst/>
          </a:prstGeom>
          <a:solidFill>
            <a:schemeClr val="accent1"/>
          </a:solidFill>
          <a:ln w="9525" cap="flat" cmpd="sng" algn="ctr">
            <a:solidFill>
              <a:schemeClr val="tx1"/>
            </a:solidFill>
            <a:prstDash val="solid"/>
            <a:miter lim="800000"/>
            <a:headEnd type="none" w="med" len="med"/>
            <a:tailEnd type="arrow"/>
          </a:ln>
          <a:effectLst/>
        </p:spPr>
      </p:cxnSp>
      <p:cxnSp>
        <p:nvCxnSpPr>
          <p:cNvPr id="19" name="Straight Arrow Connector 18"/>
          <p:cNvCxnSpPr>
            <a:stCxn id="7" idx="2"/>
            <a:endCxn id="9" idx="0"/>
          </p:cNvCxnSpPr>
          <p:nvPr/>
        </p:nvCxnSpPr>
        <p:spPr bwMode="auto">
          <a:xfrm flipH="1">
            <a:off x="2927648" y="4509121"/>
            <a:ext cx="864096" cy="587097"/>
          </a:xfrm>
          <a:prstGeom prst="straightConnector1">
            <a:avLst/>
          </a:prstGeom>
          <a:solidFill>
            <a:schemeClr val="accent1"/>
          </a:solidFill>
          <a:ln w="9525" cap="flat" cmpd="sng" algn="ctr">
            <a:solidFill>
              <a:schemeClr val="tx1"/>
            </a:solidFill>
            <a:prstDash val="solid"/>
            <a:miter lim="800000"/>
            <a:headEnd type="none" w="med" len="med"/>
            <a:tailEnd type="arrow"/>
          </a:ln>
          <a:effectLst/>
        </p:spPr>
      </p:cxnSp>
      <p:cxnSp>
        <p:nvCxnSpPr>
          <p:cNvPr id="21" name="Straight Arrow Connector 20"/>
          <p:cNvCxnSpPr>
            <a:stCxn id="7" idx="2"/>
            <a:endCxn id="10" idx="0"/>
          </p:cNvCxnSpPr>
          <p:nvPr/>
        </p:nvCxnSpPr>
        <p:spPr bwMode="auto">
          <a:xfrm>
            <a:off x="3791744" y="4509121"/>
            <a:ext cx="1656184" cy="536575"/>
          </a:xfrm>
          <a:prstGeom prst="straightConnector1">
            <a:avLst/>
          </a:prstGeom>
          <a:solidFill>
            <a:schemeClr val="accent1"/>
          </a:solidFill>
          <a:ln w="9525" cap="flat" cmpd="sng" algn="ctr">
            <a:solidFill>
              <a:schemeClr val="tx1"/>
            </a:solidFill>
            <a:prstDash val="solid"/>
            <a:miter lim="800000"/>
            <a:headEnd type="none" w="med" len="med"/>
            <a:tailEnd type="arrow"/>
          </a:ln>
          <a:effectLst/>
        </p:spPr>
      </p:cxnSp>
      <p:cxnSp>
        <p:nvCxnSpPr>
          <p:cNvPr id="23" name="Straight Arrow Connector 22"/>
          <p:cNvCxnSpPr>
            <a:stCxn id="12" idx="0"/>
            <a:endCxn id="13" idx="2"/>
          </p:cNvCxnSpPr>
          <p:nvPr/>
        </p:nvCxnSpPr>
        <p:spPr bwMode="auto">
          <a:xfrm flipV="1">
            <a:off x="5951984" y="3717033"/>
            <a:ext cx="1368152" cy="392559"/>
          </a:xfrm>
          <a:prstGeom prst="straightConnector1">
            <a:avLst/>
          </a:prstGeom>
          <a:solidFill>
            <a:schemeClr val="accent1"/>
          </a:solidFill>
          <a:ln w="9525" cap="flat" cmpd="sng" algn="ctr">
            <a:solidFill>
              <a:schemeClr val="tx1"/>
            </a:solidFill>
            <a:prstDash val="solid"/>
            <a:miter lim="800000"/>
            <a:headEnd type="none" w="med" len="med"/>
            <a:tailEnd type="arrow"/>
          </a:ln>
          <a:effectLst/>
        </p:spPr>
      </p:cxnSp>
      <p:sp>
        <p:nvSpPr>
          <p:cNvPr id="24" name="TextBox 23"/>
          <p:cNvSpPr txBox="1"/>
          <p:nvPr/>
        </p:nvSpPr>
        <p:spPr>
          <a:xfrm>
            <a:off x="7176120" y="4437113"/>
            <a:ext cx="2808312" cy="1169551"/>
          </a:xfrm>
          <a:prstGeom prst="rect">
            <a:avLst/>
          </a:prstGeom>
          <a:noFill/>
        </p:spPr>
        <p:txBody>
          <a:bodyPr wrap="square" rtlCol="0">
            <a:spAutoFit/>
          </a:bodyPr>
          <a:lstStyle/>
          <a:p>
            <a:r>
              <a:rPr lang="en-US" sz="1400" dirty="0">
                <a:solidFill>
                  <a:prstClr val="black"/>
                </a:solidFill>
                <a:latin typeface="Arial"/>
              </a:rPr>
              <a:t>(E_name_1524, Nick)</a:t>
            </a:r>
          </a:p>
          <a:p>
            <a:r>
              <a:rPr lang="en-US" sz="1400" dirty="0">
                <a:solidFill>
                  <a:prstClr val="black"/>
                </a:solidFill>
                <a:latin typeface="Arial"/>
              </a:rPr>
              <a:t>(E_age_1524, 24)</a:t>
            </a:r>
          </a:p>
          <a:p>
            <a:r>
              <a:rPr lang="en-US" sz="1400" dirty="0">
                <a:solidFill>
                  <a:prstClr val="black"/>
                </a:solidFill>
                <a:latin typeface="Arial"/>
              </a:rPr>
              <a:t>(</a:t>
            </a:r>
            <a:r>
              <a:rPr lang="en-US" sz="1400" dirty="0" err="1">
                <a:solidFill>
                  <a:prstClr val="black"/>
                </a:solidFill>
                <a:latin typeface="Arial"/>
              </a:rPr>
              <a:t>E_gender</a:t>
            </a:r>
            <a:r>
              <a:rPr lang="en-US" sz="1400" dirty="0">
                <a:solidFill>
                  <a:prstClr val="black"/>
                </a:solidFill>
                <a:latin typeface="Arial"/>
              </a:rPr>
              <a:t>, male)</a:t>
            </a:r>
          </a:p>
          <a:p>
            <a:r>
              <a:rPr lang="en-US" sz="1400" dirty="0">
                <a:solidFill>
                  <a:prstClr val="black"/>
                </a:solidFill>
                <a:latin typeface="Arial"/>
              </a:rPr>
              <a:t>(</a:t>
            </a:r>
            <a:r>
              <a:rPr lang="en-US" sz="1400" dirty="0" err="1">
                <a:solidFill>
                  <a:prstClr val="black"/>
                </a:solidFill>
                <a:latin typeface="Arial"/>
              </a:rPr>
              <a:t>E_dept</a:t>
            </a:r>
            <a:r>
              <a:rPr lang="en-US" sz="1400" dirty="0">
                <a:solidFill>
                  <a:prstClr val="black"/>
                </a:solidFill>
                <a:latin typeface="Arial"/>
              </a:rPr>
              <a:t>, 34)</a:t>
            </a:r>
          </a:p>
          <a:p>
            <a:r>
              <a:rPr lang="en-US" sz="1400" dirty="0">
                <a:solidFill>
                  <a:prstClr val="black"/>
                </a:solidFill>
                <a:latin typeface="Arial"/>
              </a:rPr>
              <a:t>(D_name_34, Marketing)</a:t>
            </a:r>
          </a:p>
        </p:txBody>
      </p:sp>
    </p:spTree>
    <p:extLst>
      <p:ext uri="{BB962C8B-B14F-4D97-AF65-F5344CB8AC3E}">
        <p14:creationId xmlns:p14="http://schemas.microsoft.com/office/powerpoint/2010/main" val="3570872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3"/>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24" grpId="0"/>
    </p:bld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NoSQL</a:t>
            </a:r>
            <a:r>
              <a:rPr lang="en-US" dirty="0"/>
              <a:t> – Key-Value Model Applications</a:t>
            </a:r>
          </a:p>
        </p:txBody>
      </p:sp>
      <p:sp>
        <p:nvSpPr>
          <p:cNvPr id="3" name="Content Placeholder 2"/>
          <p:cNvSpPr>
            <a:spLocks noGrp="1"/>
          </p:cNvSpPr>
          <p:nvPr>
            <p:ph idx="1"/>
          </p:nvPr>
        </p:nvSpPr>
        <p:spPr/>
        <p:txBody>
          <a:bodyPr>
            <a:normAutofit/>
          </a:bodyPr>
          <a:lstStyle/>
          <a:p>
            <a:r>
              <a:rPr lang="en-US" dirty="0"/>
              <a:t>Relational model is not suitable for all applications</a:t>
            </a:r>
          </a:p>
          <a:p>
            <a:pPr lvl="1"/>
            <a:r>
              <a:rPr lang="en-US" dirty="0" err="1"/>
              <a:t>schemaless</a:t>
            </a:r>
            <a:r>
              <a:rPr lang="en-US" dirty="0"/>
              <a:t> applications</a:t>
            </a:r>
          </a:p>
          <a:p>
            <a:pPr lvl="2"/>
            <a:r>
              <a:rPr lang="en-US" dirty="0"/>
              <a:t>e.g. html</a:t>
            </a:r>
          </a:p>
          <a:p>
            <a:pPr lvl="1"/>
            <a:r>
              <a:rPr lang="en-US" dirty="0"/>
              <a:t>integration of several data sources</a:t>
            </a:r>
          </a:p>
          <a:p>
            <a:pPr lvl="2"/>
            <a:r>
              <a:rPr lang="en-US" dirty="0"/>
              <a:t>use a common repository that several processes populate</a:t>
            </a:r>
          </a:p>
          <a:p>
            <a:pPr lvl="1"/>
            <a:r>
              <a:rPr lang="en-US" dirty="0"/>
              <a:t>high throughput</a:t>
            </a:r>
          </a:p>
          <a:p>
            <a:pPr lvl="2"/>
            <a:r>
              <a:rPr lang="en-US" dirty="0"/>
              <a:t>access very fast data items </a:t>
            </a:r>
          </a:p>
          <a:p>
            <a:pPr lvl="1"/>
            <a:r>
              <a:rPr lang="en-US" dirty="0"/>
              <a:t>Interactive Visualization at Scale</a:t>
            </a:r>
          </a:p>
          <a:p>
            <a:endParaRPr lang="en-US" dirty="0"/>
          </a:p>
        </p:txBody>
      </p:sp>
      <p:sp>
        <p:nvSpPr>
          <p:cNvPr id="4" name="Date Placeholder 3"/>
          <p:cNvSpPr>
            <a:spLocks noGrp="1"/>
          </p:cNvSpPr>
          <p:nvPr>
            <p:ph type="dt" sz="half" idx="10"/>
          </p:nvPr>
        </p:nvSpPr>
        <p:spPr/>
        <p:txBody>
          <a:bodyPr/>
          <a:lstStyle/>
          <a:p>
            <a:pPr>
              <a:defRPr/>
            </a:pPr>
            <a:fld id="{A18EC9F0-7F17-40C7-88B9-8241C92CFA06}" type="datetime1">
              <a:rPr lang="en-US">
                <a:solidFill>
                  <a:prstClr val="black">
                    <a:tint val="75000"/>
                  </a:prstClr>
                </a:solidFill>
                <a:latin typeface="Arial"/>
              </a:rPr>
              <a:pPr>
                <a:defRPr/>
              </a:pPr>
              <a:t>3/3/2019</a:t>
            </a:fld>
            <a:endParaRPr lang="en-GB" dirty="0">
              <a:solidFill>
                <a:prstClr val="black">
                  <a:tint val="75000"/>
                </a:prstClr>
              </a:solidFill>
              <a:latin typeface="Arial"/>
            </a:endParaRPr>
          </a:p>
        </p:txBody>
      </p:sp>
      <p:sp>
        <p:nvSpPr>
          <p:cNvPr id="5" name="Footer Placeholder 4"/>
          <p:cNvSpPr>
            <a:spLocks noGrp="1"/>
          </p:cNvSpPr>
          <p:nvPr>
            <p:ph type="ftr" sz="quarter" idx="11"/>
          </p:nvPr>
        </p:nvSpPr>
        <p:spPr/>
        <p:txBody>
          <a:bodyPr/>
          <a:lstStyle/>
          <a:p>
            <a:pPr>
              <a:defRPr/>
            </a:pPr>
            <a:r>
              <a:rPr lang="en-US">
                <a:solidFill>
                  <a:prstClr val="black">
                    <a:tint val="75000"/>
                  </a:prstClr>
                </a:solidFill>
                <a:latin typeface="Arial"/>
              </a:rPr>
              <a:t>Landscape of Modern Data Management</a:t>
            </a:r>
          </a:p>
        </p:txBody>
      </p:sp>
      <p:sp>
        <p:nvSpPr>
          <p:cNvPr id="6" name="Slide Number Placeholder 5"/>
          <p:cNvSpPr>
            <a:spLocks noGrp="1"/>
          </p:cNvSpPr>
          <p:nvPr>
            <p:ph type="sldNum" sz="quarter" idx="12"/>
          </p:nvPr>
        </p:nvSpPr>
        <p:spPr/>
        <p:txBody>
          <a:bodyPr/>
          <a:lstStyle/>
          <a:p>
            <a:pPr>
              <a:defRPr/>
            </a:pPr>
            <a:fld id="{4F493F0C-CB82-43FA-9338-77937A94D356}" type="slidenum">
              <a:rPr lang="en-GB">
                <a:solidFill>
                  <a:prstClr val="black">
                    <a:tint val="75000"/>
                  </a:prstClr>
                </a:solidFill>
                <a:latin typeface="Arial"/>
              </a:rPr>
              <a:pPr>
                <a:defRPr/>
              </a:pPr>
              <a:t>14</a:t>
            </a:fld>
            <a:endParaRPr lang="en-GB">
              <a:solidFill>
                <a:prstClr val="black">
                  <a:tint val="75000"/>
                </a:prstClr>
              </a:solidFill>
              <a:latin typeface="Arial"/>
            </a:endParaRPr>
          </a:p>
        </p:txBody>
      </p:sp>
    </p:spTree>
    <p:extLst>
      <p:ext uri="{BB962C8B-B14F-4D97-AF65-F5344CB8AC3E}">
        <p14:creationId xmlns:p14="http://schemas.microsoft.com/office/powerpoint/2010/main" val="10734262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NoSQL</a:t>
            </a:r>
            <a:r>
              <a:rPr lang="en-US" dirty="0"/>
              <a:t> – Key-value Stores</a:t>
            </a:r>
          </a:p>
        </p:txBody>
      </p:sp>
      <p:sp>
        <p:nvSpPr>
          <p:cNvPr id="3" name="Content Placeholder 2"/>
          <p:cNvSpPr>
            <a:spLocks noGrp="1"/>
          </p:cNvSpPr>
          <p:nvPr>
            <p:ph idx="1"/>
          </p:nvPr>
        </p:nvSpPr>
        <p:spPr/>
        <p:txBody>
          <a:bodyPr/>
          <a:lstStyle/>
          <a:p>
            <a:r>
              <a:rPr lang="en-US" dirty="0"/>
              <a:t>Representative systems:</a:t>
            </a:r>
          </a:p>
          <a:p>
            <a:pPr lvl="1"/>
            <a:r>
              <a:rPr lang="en-US" dirty="0" err="1"/>
              <a:t>Memcached</a:t>
            </a:r>
            <a:r>
              <a:rPr lang="en-US" dirty="0"/>
              <a:t> (memory-based)</a:t>
            </a:r>
          </a:p>
          <a:p>
            <a:pPr lvl="1"/>
            <a:r>
              <a:rPr lang="en-US" dirty="0"/>
              <a:t>Project </a:t>
            </a:r>
            <a:r>
              <a:rPr lang="en-US" dirty="0" err="1"/>
              <a:t>Voldemort</a:t>
            </a:r>
            <a:endParaRPr lang="en-US" dirty="0"/>
          </a:p>
          <a:p>
            <a:pPr lvl="1"/>
            <a:r>
              <a:rPr lang="en-US" dirty="0" err="1"/>
              <a:t>Riak</a:t>
            </a:r>
            <a:endParaRPr lang="en-US" dirty="0"/>
          </a:p>
          <a:p>
            <a:pPr lvl="1"/>
            <a:r>
              <a:rPr lang="en-US" dirty="0"/>
              <a:t>Redis</a:t>
            </a:r>
          </a:p>
          <a:p>
            <a:pPr lvl="1"/>
            <a:r>
              <a:rPr lang="en-US" dirty="0" err="1"/>
              <a:t>Scalaris</a:t>
            </a:r>
            <a:endParaRPr lang="en-US" dirty="0"/>
          </a:p>
          <a:p>
            <a:pPr lvl="1"/>
            <a:r>
              <a:rPr lang="en-US" dirty="0"/>
              <a:t>Tokyo Cabinet</a:t>
            </a:r>
          </a:p>
          <a:p>
            <a:pPr lvl="1"/>
            <a:endParaRPr lang="en-US" dirty="0"/>
          </a:p>
          <a:p>
            <a:pPr lvl="1"/>
            <a:endParaRPr lang="en-US" dirty="0"/>
          </a:p>
          <a:p>
            <a:endParaRPr lang="en-US" dirty="0"/>
          </a:p>
          <a:p>
            <a:endParaRPr lang="en-US" dirty="0"/>
          </a:p>
        </p:txBody>
      </p:sp>
      <p:sp>
        <p:nvSpPr>
          <p:cNvPr id="5" name="Footer Placeholder 4"/>
          <p:cNvSpPr>
            <a:spLocks noGrp="1"/>
          </p:cNvSpPr>
          <p:nvPr>
            <p:ph type="ftr" sz="quarter" idx="11"/>
          </p:nvPr>
        </p:nvSpPr>
        <p:spPr/>
        <p:txBody>
          <a:bodyPr/>
          <a:lstStyle/>
          <a:p>
            <a:pPr>
              <a:defRPr/>
            </a:pPr>
            <a:r>
              <a:rPr lang="en-US">
                <a:solidFill>
                  <a:prstClr val="black">
                    <a:tint val="75000"/>
                  </a:prstClr>
                </a:solidFill>
                <a:latin typeface="Arial"/>
              </a:rPr>
              <a:t>Landscape of Modern Data Management</a:t>
            </a:r>
          </a:p>
        </p:txBody>
      </p:sp>
      <p:sp>
        <p:nvSpPr>
          <p:cNvPr id="6" name="Date Placeholder 5"/>
          <p:cNvSpPr>
            <a:spLocks noGrp="1"/>
          </p:cNvSpPr>
          <p:nvPr>
            <p:ph type="dt" sz="half" idx="10"/>
          </p:nvPr>
        </p:nvSpPr>
        <p:spPr/>
        <p:txBody>
          <a:bodyPr/>
          <a:lstStyle/>
          <a:p>
            <a:pPr>
              <a:defRPr/>
            </a:pPr>
            <a:fld id="{7A46F168-4425-4AB8-85F7-45060764F8EB}" type="datetime1">
              <a:rPr lang="en-US">
                <a:solidFill>
                  <a:prstClr val="black">
                    <a:tint val="75000"/>
                  </a:prstClr>
                </a:solidFill>
                <a:latin typeface="Arial"/>
              </a:rPr>
              <a:pPr>
                <a:defRPr/>
              </a:pPr>
              <a:t>3/3/2019</a:t>
            </a:fld>
            <a:endParaRPr lang="en-GB" dirty="0">
              <a:solidFill>
                <a:prstClr val="black">
                  <a:tint val="75000"/>
                </a:prstClr>
              </a:solidFill>
              <a:latin typeface="Arial"/>
            </a:endParaRPr>
          </a:p>
        </p:txBody>
      </p:sp>
      <p:sp>
        <p:nvSpPr>
          <p:cNvPr id="7" name="Slide Number Placeholder 6"/>
          <p:cNvSpPr>
            <a:spLocks noGrp="1"/>
          </p:cNvSpPr>
          <p:nvPr>
            <p:ph type="sldNum" sz="quarter" idx="12"/>
          </p:nvPr>
        </p:nvSpPr>
        <p:spPr/>
        <p:txBody>
          <a:bodyPr/>
          <a:lstStyle/>
          <a:p>
            <a:pPr>
              <a:defRPr/>
            </a:pPr>
            <a:fld id="{4F493F0C-CB82-43FA-9338-77937A94D356}" type="slidenum">
              <a:rPr lang="en-GB">
                <a:solidFill>
                  <a:prstClr val="black">
                    <a:tint val="75000"/>
                  </a:prstClr>
                </a:solidFill>
                <a:latin typeface="Arial"/>
              </a:rPr>
              <a:pPr>
                <a:defRPr/>
              </a:pPr>
              <a:t>15</a:t>
            </a:fld>
            <a:endParaRPr lang="en-GB">
              <a:solidFill>
                <a:prstClr val="black">
                  <a:tint val="75000"/>
                </a:prstClr>
              </a:solidFill>
              <a:latin typeface="Arial"/>
            </a:endParaRPr>
          </a:p>
        </p:txBody>
      </p:sp>
    </p:spTree>
    <p:extLst>
      <p:ext uri="{BB962C8B-B14F-4D97-AF65-F5344CB8AC3E}">
        <p14:creationId xmlns:p14="http://schemas.microsoft.com/office/powerpoint/2010/main" val="29143442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2005-2010: NoSQL, Document stores</a:t>
            </a:r>
            <a:br>
              <a:rPr lang="en-US" dirty="0"/>
            </a:br>
            <a:endParaRPr lang="en-US" dirty="0"/>
          </a:p>
        </p:txBody>
      </p:sp>
    </p:spTree>
    <p:extLst>
      <p:ext uri="{BB962C8B-B14F-4D97-AF65-F5344CB8AC3E}">
        <p14:creationId xmlns:p14="http://schemas.microsoft.com/office/powerpoint/2010/main" val="30702344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NoSQL</a:t>
            </a:r>
            <a:r>
              <a:rPr lang="en-US" dirty="0"/>
              <a:t> – Semi-structured Data Model</a:t>
            </a:r>
          </a:p>
        </p:txBody>
      </p:sp>
      <p:sp>
        <p:nvSpPr>
          <p:cNvPr id="3" name="Content Placeholder 2"/>
          <p:cNvSpPr>
            <a:spLocks noGrp="1"/>
          </p:cNvSpPr>
          <p:nvPr>
            <p:ph idx="1"/>
          </p:nvPr>
        </p:nvSpPr>
        <p:spPr/>
        <p:txBody>
          <a:bodyPr>
            <a:normAutofit/>
          </a:bodyPr>
          <a:lstStyle/>
          <a:p>
            <a:r>
              <a:rPr lang="en-US" dirty="0"/>
              <a:t>A </a:t>
            </a:r>
            <a:r>
              <a:rPr lang="en-US" b="1" dirty="0"/>
              <a:t>text </a:t>
            </a:r>
            <a:r>
              <a:rPr lang="en-US" dirty="0"/>
              <a:t>document that:</a:t>
            </a:r>
          </a:p>
          <a:p>
            <a:pPr lvl="1"/>
            <a:r>
              <a:rPr lang="en-US" dirty="0"/>
              <a:t>contains data [content]</a:t>
            </a:r>
          </a:p>
          <a:p>
            <a:pPr lvl="1"/>
            <a:r>
              <a:rPr lang="en-US" dirty="0"/>
              <a:t>contains metadata (descriptions about the data) [semantics]</a:t>
            </a:r>
          </a:p>
          <a:p>
            <a:pPr lvl="1"/>
            <a:r>
              <a:rPr lang="en-US" dirty="0"/>
              <a:t>describes structure of the data [structure]</a:t>
            </a:r>
          </a:p>
          <a:p>
            <a:r>
              <a:rPr lang="en-US" dirty="0"/>
              <a:t>Examples: XML, JSON, BSON</a:t>
            </a:r>
          </a:p>
          <a:p>
            <a:r>
              <a:rPr lang="en-US" dirty="0"/>
              <a:t>A self-documented data model</a:t>
            </a:r>
          </a:p>
          <a:p>
            <a:pPr lvl="1"/>
            <a:r>
              <a:rPr lang="en-US" dirty="0"/>
              <a:t>e.g. in relational model structure is implied: data are arranged in rows, all rows form a table, no nesting is allowed</a:t>
            </a:r>
          </a:p>
          <a:p>
            <a:pPr lvl="1"/>
            <a:endParaRPr lang="en-US" dirty="0"/>
          </a:p>
          <a:p>
            <a:pPr lvl="1"/>
            <a:endParaRPr lang="en-US" dirty="0"/>
          </a:p>
        </p:txBody>
      </p:sp>
      <p:sp>
        <p:nvSpPr>
          <p:cNvPr id="4" name="Date Placeholder 3"/>
          <p:cNvSpPr>
            <a:spLocks noGrp="1"/>
          </p:cNvSpPr>
          <p:nvPr>
            <p:ph type="dt" sz="half" idx="10"/>
          </p:nvPr>
        </p:nvSpPr>
        <p:spPr/>
        <p:txBody>
          <a:bodyPr/>
          <a:lstStyle/>
          <a:p>
            <a:pPr>
              <a:defRPr/>
            </a:pPr>
            <a:fld id="{89047C51-AC51-4272-A5A0-27079E10D34A}" type="datetime1">
              <a:rPr lang="en-US">
                <a:solidFill>
                  <a:prstClr val="black">
                    <a:tint val="75000"/>
                  </a:prstClr>
                </a:solidFill>
                <a:latin typeface="Arial"/>
              </a:rPr>
              <a:pPr>
                <a:defRPr/>
              </a:pPr>
              <a:t>3/3/2019</a:t>
            </a:fld>
            <a:endParaRPr lang="en-GB" dirty="0">
              <a:solidFill>
                <a:prstClr val="black">
                  <a:tint val="75000"/>
                </a:prstClr>
              </a:solidFill>
              <a:latin typeface="Arial"/>
            </a:endParaRPr>
          </a:p>
        </p:txBody>
      </p:sp>
      <p:sp>
        <p:nvSpPr>
          <p:cNvPr id="5" name="Footer Placeholder 4"/>
          <p:cNvSpPr>
            <a:spLocks noGrp="1"/>
          </p:cNvSpPr>
          <p:nvPr>
            <p:ph type="ftr" sz="quarter" idx="11"/>
          </p:nvPr>
        </p:nvSpPr>
        <p:spPr/>
        <p:txBody>
          <a:bodyPr/>
          <a:lstStyle/>
          <a:p>
            <a:pPr>
              <a:defRPr/>
            </a:pPr>
            <a:r>
              <a:rPr lang="en-US">
                <a:solidFill>
                  <a:prstClr val="black">
                    <a:tint val="75000"/>
                  </a:prstClr>
                </a:solidFill>
                <a:latin typeface="Arial"/>
              </a:rPr>
              <a:t>Landscape of Modern Data Management</a:t>
            </a:r>
            <a:endParaRPr lang="en-US" dirty="0">
              <a:solidFill>
                <a:prstClr val="black">
                  <a:tint val="75000"/>
                </a:prstClr>
              </a:solidFill>
              <a:latin typeface="Arial"/>
            </a:endParaRPr>
          </a:p>
        </p:txBody>
      </p:sp>
      <p:sp>
        <p:nvSpPr>
          <p:cNvPr id="6" name="Slide Number Placeholder 5"/>
          <p:cNvSpPr>
            <a:spLocks noGrp="1"/>
          </p:cNvSpPr>
          <p:nvPr>
            <p:ph type="sldNum" sz="quarter" idx="12"/>
          </p:nvPr>
        </p:nvSpPr>
        <p:spPr/>
        <p:txBody>
          <a:bodyPr/>
          <a:lstStyle/>
          <a:p>
            <a:pPr>
              <a:defRPr/>
            </a:pPr>
            <a:fld id="{F463AEB7-7C34-4142-93C1-DEA0FDCFB6B0}" type="slidenum">
              <a:rPr lang="en-GB">
                <a:solidFill>
                  <a:prstClr val="black">
                    <a:tint val="75000"/>
                  </a:prstClr>
                </a:solidFill>
                <a:latin typeface="Arial"/>
              </a:rPr>
              <a:pPr>
                <a:defRPr/>
              </a:pPr>
              <a:t>17</a:t>
            </a:fld>
            <a:endParaRPr lang="en-GB">
              <a:solidFill>
                <a:prstClr val="black">
                  <a:tint val="75000"/>
                </a:prstClr>
              </a:solidFill>
              <a:latin typeface="Arial"/>
            </a:endParaRPr>
          </a:p>
        </p:txBody>
      </p:sp>
    </p:spTree>
    <p:extLst>
      <p:ext uri="{BB962C8B-B14F-4D97-AF65-F5344CB8AC3E}">
        <p14:creationId xmlns:p14="http://schemas.microsoft.com/office/powerpoint/2010/main" val="207648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NoSQL</a:t>
            </a:r>
            <a:r>
              <a:rPr lang="en-US" dirty="0"/>
              <a:t> – Document Stores (1)</a:t>
            </a:r>
          </a:p>
        </p:txBody>
      </p:sp>
      <p:sp>
        <p:nvSpPr>
          <p:cNvPr id="3" name="Content Placeholder 2"/>
          <p:cNvSpPr>
            <a:spLocks noGrp="1"/>
          </p:cNvSpPr>
          <p:nvPr>
            <p:ph idx="1"/>
          </p:nvPr>
        </p:nvSpPr>
        <p:spPr/>
        <p:txBody>
          <a:bodyPr>
            <a:normAutofit lnSpcReduction="10000"/>
          </a:bodyPr>
          <a:lstStyle/>
          <a:p>
            <a:r>
              <a:rPr lang="en-US" i="1" dirty="0"/>
              <a:t>Document Stores:</a:t>
            </a:r>
            <a:r>
              <a:rPr lang="en-US" dirty="0"/>
              <a:t> These systems store documents, as just defined (structure, nested, flexible schema). The documents are indexed and a simple query mechanism is provided.</a:t>
            </a:r>
          </a:p>
          <a:p>
            <a:r>
              <a:rPr lang="en-US" dirty="0"/>
              <a:t>Representative systems:</a:t>
            </a:r>
          </a:p>
          <a:p>
            <a:pPr lvl="1"/>
            <a:r>
              <a:rPr lang="en-US" dirty="0" err="1"/>
              <a:t>SimpleDB</a:t>
            </a:r>
            <a:endParaRPr lang="en-US" dirty="0"/>
          </a:p>
          <a:p>
            <a:pPr lvl="1"/>
            <a:r>
              <a:rPr lang="en-US" dirty="0" err="1"/>
              <a:t>Couchbase</a:t>
            </a:r>
            <a:r>
              <a:rPr lang="en-US" dirty="0"/>
              <a:t> (formerly </a:t>
            </a:r>
            <a:r>
              <a:rPr lang="en-US" dirty="0" err="1"/>
              <a:t>CouchDB</a:t>
            </a:r>
            <a:r>
              <a:rPr lang="en-US" dirty="0"/>
              <a:t>)</a:t>
            </a:r>
          </a:p>
          <a:p>
            <a:pPr lvl="1"/>
            <a:r>
              <a:rPr lang="en-US" dirty="0" err="1"/>
              <a:t>MongoDB</a:t>
            </a:r>
            <a:endParaRPr lang="en-US" dirty="0"/>
          </a:p>
          <a:p>
            <a:pPr lvl="1"/>
            <a:r>
              <a:rPr lang="en-US" dirty="0" err="1"/>
              <a:t>Terrastore</a:t>
            </a:r>
            <a:endParaRPr lang="en-US" dirty="0"/>
          </a:p>
          <a:p>
            <a:pPr lvl="1">
              <a:buNone/>
            </a:pPr>
            <a:endParaRPr lang="en-US" dirty="0"/>
          </a:p>
        </p:txBody>
      </p:sp>
      <p:sp>
        <p:nvSpPr>
          <p:cNvPr id="5" name="Footer Placeholder 4"/>
          <p:cNvSpPr>
            <a:spLocks noGrp="1"/>
          </p:cNvSpPr>
          <p:nvPr>
            <p:ph type="ftr" sz="quarter" idx="11"/>
          </p:nvPr>
        </p:nvSpPr>
        <p:spPr/>
        <p:txBody>
          <a:bodyPr/>
          <a:lstStyle/>
          <a:p>
            <a:pPr>
              <a:defRPr/>
            </a:pPr>
            <a:r>
              <a:rPr lang="en-US">
                <a:solidFill>
                  <a:prstClr val="black">
                    <a:tint val="75000"/>
                  </a:prstClr>
                </a:solidFill>
                <a:latin typeface="Arial"/>
              </a:rPr>
              <a:t>Landscape of Modern Data Management</a:t>
            </a:r>
          </a:p>
        </p:txBody>
      </p:sp>
      <p:sp>
        <p:nvSpPr>
          <p:cNvPr id="6" name="Date Placeholder 5"/>
          <p:cNvSpPr>
            <a:spLocks noGrp="1"/>
          </p:cNvSpPr>
          <p:nvPr>
            <p:ph type="dt" sz="half" idx="10"/>
          </p:nvPr>
        </p:nvSpPr>
        <p:spPr/>
        <p:txBody>
          <a:bodyPr/>
          <a:lstStyle/>
          <a:p>
            <a:pPr>
              <a:defRPr/>
            </a:pPr>
            <a:fld id="{D780B25E-C1AA-401B-BA10-60D813D095A1}" type="datetime1">
              <a:rPr lang="en-US">
                <a:solidFill>
                  <a:prstClr val="black">
                    <a:tint val="75000"/>
                  </a:prstClr>
                </a:solidFill>
                <a:latin typeface="Arial"/>
              </a:rPr>
              <a:pPr>
                <a:defRPr/>
              </a:pPr>
              <a:t>3/3/2019</a:t>
            </a:fld>
            <a:endParaRPr lang="en-GB" dirty="0">
              <a:solidFill>
                <a:prstClr val="black">
                  <a:tint val="75000"/>
                </a:prstClr>
              </a:solidFill>
              <a:latin typeface="Arial"/>
            </a:endParaRPr>
          </a:p>
        </p:txBody>
      </p:sp>
      <p:sp>
        <p:nvSpPr>
          <p:cNvPr id="7" name="Slide Number Placeholder 6"/>
          <p:cNvSpPr>
            <a:spLocks noGrp="1"/>
          </p:cNvSpPr>
          <p:nvPr>
            <p:ph type="sldNum" sz="quarter" idx="12"/>
          </p:nvPr>
        </p:nvSpPr>
        <p:spPr/>
        <p:txBody>
          <a:bodyPr/>
          <a:lstStyle/>
          <a:p>
            <a:pPr>
              <a:defRPr/>
            </a:pPr>
            <a:fld id="{4F493F0C-CB82-43FA-9338-77937A94D356}" type="slidenum">
              <a:rPr lang="en-GB">
                <a:solidFill>
                  <a:prstClr val="black">
                    <a:tint val="75000"/>
                  </a:prstClr>
                </a:solidFill>
                <a:latin typeface="Arial"/>
              </a:rPr>
              <a:pPr>
                <a:defRPr/>
              </a:pPr>
              <a:t>18</a:t>
            </a:fld>
            <a:endParaRPr lang="en-GB">
              <a:solidFill>
                <a:prstClr val="black">
                  <a:tint val="75000"/>
                </a:prstClr>
              </a:solidFill>
              <a:latin typeface="Arial"/>
            </a:endParaRPr>
          </a:p>
        </p:txBody>
      </p:sp>
    </p:spTree>
    <p:extLst>
      <p:ext uri="{BB962C8B-B14F-4D97-AF65-F5344CB8AC3E}">
        <p14:creationId xmlns:p14="http://schemas.microsoft.com/office/powerpoint/2010/main" val="3662603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NoSQL</a:t>
            </a:r>
            <a:r>
              <a:rPr lang="en-US" dirty="0"/>
              <a:t> – Document Stores (2)</a:t>
            </a:r>
          </a:p>
        </p:txBody>
      </p:sp>
      <p:sp>
        <p:nvSpPr>
          <p:cNvPr id="3" name="Content Placeholder 2"/>
          <p:cNvSpPr>
            <a:spLocks noGrp="1"/>
          </p:cNvSpPr>
          <p:nvPr>
            <p:ph idx="1"/>
          </p:nvPr>
        </p:nvSpPr>
        <p:spPr/>
        <p:txBody>
          <a:bodyPr>
            <a:normAutofit/>
          </a:bodyPr>
          <a:lstStyle/>
          <a:p>
            <a:r>
              <a:rPr lang="en-US" dirty="0"/>
              <a:t>In key-value stores, values may be objects but do not have structure</a:t>
            </a:r>
          </a:p>
          <a:p>
            <a:r>
              <a:rPr lang="en-US" dirty="0"/>
              <a:t>In document stores, values are documents, i.e. they have structure that can be used by the system (e.g. build secondary indexes on components of the documents)</a:t>
            </a:r>
          </a:p>
          <a:p>
            <a:pPr lvl="1"/>
            <a:r>
              <a:rPr lang="en-US" dirty="0"/>
              <a:t>Multiple types of documents</a:t>
            </a:r>
          </a:p>
          <a:p>
            <a:pPr lvl="1"/>
            <a:r>
              <a:rPr lang="en-US" dirty="0"/>
              <a:t>Nested documents</a:t>
            </a:r>
          </a:p>
        </p:txBody>
      </p:sp>
      <p:sp>
        <p:nvSpPr>
          <p:cNvPr id="5" name="Footer Placeholder 4"/>
          <p:cNvSpPr>
            <a:spLocks noGrp="1"/>
          </p:cNvSpPr>
          <p:nvPr>
            <p:ph type="ftr" sz="quarter" idx="11"/>
          </p:nvPr>
        </p:nvSpPr>
        <p:spPr/>
        <p:txBody>
          <a:bodyPr/>
          <a:lstStyle/>
          <a:p>
            <a:pPr>
              <a:defRPr/>
            </a:pPr>
            <a:r>
              <a:rPr lang="en-US">
                <a:solidFill>
                  <a:prstClr val="black">
                    <a:tint val="75000"/>
                  </a:prstClr>
                </a:solidFill>
                <a:latin typeface="Arial"/>
              </a:rPr>
              <a:t>Landscape of Modern Data Management</a:t>
            </a:r>
          </a:p>
        </p:txBody>
      </p:sp>
      <p:sp>
        <p:nvSpPr>
          <p:cNvPr id="6" name="Date Placeholder 5"/>
          <p:cNvSpPr>
            <a:spLocks noGrp="1"/>
          </p:cNvSpPr>
          <p:nvPr>
            <p:ph type="dt" sz="half" idx="10"/>
          </p:nvPr>
        </p:nvSpPr>
        <p:spPr/>
        <p:txBody>
          <a:bodyPr/>
          <a:lstStyle/>
          <a:p>
            <a:pPr>
              <a:defRPr/>
            </a:pPr>
            <a:fld id="{553AB054-D0B0-437D-B5A8-65EADEC5C987}" type="datetime1">
              <a:rPr lang="en-US">
                <a:solidFill>
                  <a:prstClr val="black">
                    <a:tint val="75000"/>
                  </a:prstClr>
                </a:solidFill>
                <a:latin typeface="Arial"/>
              </a:rPr>
              <a:pPr>
                <a:defRPr/>
              </a:pPr>
              <a:t>3/3/2019</a:t>
            </a:fld>
            <a:endParaRPr lang="en-GB" dirty="0">
              <a:solidFill>
                <a:prstClr val="black">
                  <a:tint val="75000"/>
                </a:prstClr>
              </a:solidFill>
              <a:latin typeface="Arial"/>
            </a:endParaRPr>
          </a:p>
        </p:txBody>
      </p:sp>
      <p:sp>
        <p:nvSpPr>
          <p:cNvPr id="7" name="Slide Number Placeholder 6"/>
          <p:cNvSpPr>
            <a:spLocks noGrp="1"/>
          </p:cNvSpPr>
          <p:nvPr>
            <p:ph type="sldNum" sz="quarter" idx="12"/>
          </p:nvPr>
        </p:nvSpPr>
        <p:spPr/>
        <p:txBody>
          <a:bodyPr/>
          <a:lstStyle/>
          <a:p>
            <a:pPr>
              <a:defRPr/>
            </a:pPr>
            <a:fld id="{4F493F0C-CB82-43FA-9338-77937A94D356}" type="slidenum">
              <a:rPr lang="en-GB">
                <a:solidFill>
                  <a:prstClr val="black">
                    <a:tint val="75000"/>
                  </a:prstClr>
                </a:solidFill>
                <a:latin typeface="Arial"/>
              </a:rPr>
              <a:pPr>
                <a:defRPr/>
              </a:pPr>
              <a:t>19</a:t>
            </a:fld>
            <a:endParaRPr lang="en-GB">
              <a:solidFill>
                <a:prstClr val="black">
                  <a:tint val="75000"/>
                </a:prstClr>
              </a:solidFill>
              <a:latin typeface="Arial"/>
            </a:endParaRPr>
          </a:p>
        </p:txBody>
      </p:sp>
    </p:spTree>
    <p:extLst>
      <p:ext uri="{BB962C8B-B14F-4D97-AF65-F5344CB8AC3E}">
        <p14:creationId xmlns:p14="http://schemas.microsoft.com/office/powerpoint/2010/main" val="9284691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0"/>
            <a:ext cx="8229600" cy="1143000"/>
          </a:xfrm>
        </p:spPr>
        <p:txBody>
          <a:bodyPr>
            <a:normAutofit/>
          </a:bodyPr>
          <a:lstStyle/>
          <a:p>
            <a:r>
              <a:rPr lang="en-US" sz="3200" b="1" dirty="0"/>
              <a:t>Class 6 Outline</a:t>
            </a:r>
          </a:p>
        </p:txBody>
      </p:sp>
      <p:sp>
        <p:nvSpPr>
          <p:cNvPr id="3" name="Content Placeholder 2"/>
          <p:cNvSpPr>
            <a:spLocks noGrp="1"/>
          </p:cNvSpPr>
          <p:nvPr>
            <p:ph idx="1"/>
          </p:nvPr>
        </p:nvSpPr>
        <p:spPr>
          <a:xfrm>
            <a:off x="421105" y="914401"/>
            <a:ext cx="11502190" cy="4525963"/>
          </a:xfrm>
        </p:spPr>
        <p:txBody>
          <a:bodyPr>
            <a:noAutofit/>
          </a:bodyPr>
          <a:lstStyle/>
          <a:p>
            <a:r>
              <a:rPr lang="en-US" sz="2400" b="1" dirty="0"/>
              <a:t>Administrative Stuff:</a:t>
            </a:r>
          </a:p>
          <a:p>
            <a:pPr lvl="1"/>
            <a:r>
              <a:rPr lang="en-US" sz="2000" b="1" dirty="0"/>
              <a:t>Formation of teams Complete</a:t>
            </a:r>
          </a:p>
          <a:p>
            <a:pPr lvl="1"/>
            <a:r>
              <a:rPr lang="en-US" sz="2000" b="1" dirty="0"/>
              <a:t>Term Paper Info</a:t>
            </a:r>
          </a:p>
          <a:p>
            <a:pPr lvl="1"/>
            <a:r>
              <a:rPr lang="en-US" sz="2000" b="1" dirty="0"/>
              <a:t>Make-up Class</a:t>
            </a:r>
          </a:p>
          <a:p>
            <a:pPr lvl="1"/>
            <a:r>
              <a:rPr lang="en-US" sz="2000" b="1" dirty="0"/>
              <a:t>Next couple of weeks</a:t>
            </a:r>
          </a:p>
          <a:p>
            <a:pPr lvl="1"/>
            <a:r>
              <a:rPr lang="en-US" sz="2000" b="1" dirty="0"/>
              <a:t>Guest speaker:  Dr. </a:t>
            </a:r>
            <a:r>
              <a:rPr lang="en-US" sz="2000" b="1" dirty="0" err="1"/>
              <a:t>Yifan</a:t>
            </a:r>
            <a:r>
              <a:rPr lang="en-US" sz="2000" b="1" dirty="0"/>
              <a:t> Hu, (Oath/Verizon, nee Yahoo), Visualization, April 28</a:t>
            </a:r>
            <a:r>
              <a:rPr lang="en-US" sz="2000" b="1" baseline="30000" dirty="0"/>
              <a:t>th</a:t>
            </a:r>
            <a:r>
              <a:rPr lang="en-US" sz="2000" b="1" dirty="0"/>
              <a:t>.</a:t>
            </a:r>
          </a:p>
          <a:p>
            <a:r>
              <a:rPr lang="en-US" sz="2400" b="1" dirty="0"/>
              <a:t>Activity #1 – Finish Data Management</a:t>
            </a:r>
          </a:p>
          <a:p>
            <a:r>
              <a:rPr lang="en-US" sz="2400" b="1" dirty="0"/>
              <a:t>Activity #2A/B – Readings</a:t>
            </a:r>
          </a:p>
          <a:p>
            <a:pPr lvl="1"/>
            <a:r>
              <a:rPr lang="en-US" sz="1800" b="1" dirty="0"/>
              <a:t>Stonebreaker – One Size Fits None</a:t>
            </a:r>
          </a:p>
          <a:p>
            <a:pPr lvl="1"/>
            <a:r>
              <a:rPr lang="en-US" sz="2000" b="1" dirty="0">
                <a:solidFill>
                  <a:srgbClr val="FF0000"/>
                </a:solidFill>
              </a:rPr>
              <a:t>One of:</a:t>
            </a:r>
          </a:p>
          <a:p>
            <a:pPr lvl="2"/>
            <a:r>
              <a:rPr lang="en-US" sz="1600" b="1" dirty="0">
                <a:solidFill>
                  <a:srgbClr val="FF0000"/>
                </a:solidFill>
              </a:rPr>
              <a:t>Introduction to Cassandra, </a:t>
            </a:r>
            <a:r>
              <a:rPr lang="en-US" sz="1600" b="1" dirty="0">
                <a:solidFill>
                  <a:srgbClr val="FF0000"/>
                </a:solidFill>
                <a:hlinkClick r:id="rId2"/>
              </a:rPr>
              <a:t>https://academy.datastax.com/resources/brief-introduction-apache-cassandra</a:t>
            </a:r>
            <a:r>
              <a:rPr lang="en-US" sz="1600" b="1" dirty="0">
                <a:solidFill>
                  <a:srgbClr val="FF0000"/>
                </a:solidFill>
              </a:rPr>
              <a:t> </a:t>
            </a:r>
          </a:p>
          <a:p>
            <a:pPr lvl="2"/>
            <a:r>
              <a:rPr lang="en-US" sz="1600" b="1" dirty="0">
                <a:solidFill>
                  <a:srgbClr val="FF0000"/>
                </a:solidFill>
              </a:rPr>
              <a:t>Introduction to MongoDB, </a:t>
            </a:r>
            <a:r>
              <a:rPr lang="en-US" sz="1600" b="1" dirty="0">
                <a:solidFill>
                  <a:srgbClr val="FF0000"/>
                </a:solidFill>
                <a:hlinkClick r:id="rId3"/>
              </a:rPr>
              <a:t>https://docs.mongodb.com/manual/introduction/</a:t>
            </a:r>
            <a:r>
              <a:rPr lang="en-US" sz="1600" b="1" dirty="0">
                <a:solidFill>
                  <a:srgbClr val="FF0000"/>
                </a:solidFill>
              </a:rPr>
              <a:t> </a:t>
            </a:r>
          </a:p>
          <a:p>
            <a:r>
              <a:rPr lang="en-US" sz="2400" b="1" dirty="0"/>
              <a:t>Assignment #1</a:t>
            </a:r>
          </a:p>
          <a:p>
            <a:pPr lvl="1"/>
            <a:r>
              <a:rPr lang="en-US" sz="2000" b="1" dirty="0"/>
              <a:t>Data Stream Mining, A Survey  Gupta, Rajput, http:citeseerx.ist.psu.edu/viewdoc/download?doi=10.1.1.415.1674&amp;rep=rep1&amp;type=pdf  </a:t>
            </a:r>
          </a:p>
        </p:txBody>
      </p:sp>
      <p:sp>
        <p:nvSpPr>
          <p:cNvPr id="4" name="Footer Placeholder 3"/>
          <p:cNvSpPr>
            <a:spLocks noGrp="1"/>
          </p:cNvSpPr>
          <p:nvPr>
            <p:ph type="ftr" sz="quarter" idx="11"/>
          </p:nvPr>
        </p:nvSpPr>
        <p:spPr/>
        <p:txBody>
          <a:bodyPr/>
          <a:lstStyle/>
          <a:p>
            <a:r>
              <a:rPr lang="en-US">
                <a:solidFill>
                  <a:prstClr val="black">
                    <a:tint val="75000"/>
                  </a:prstClr>
                </a:solidFill>
                <a:latin typeface="Arial"/>
              </a:rPr>
              <a:t>DGB 5/2013</a:t>
            </a:r>
          </a:p>
        </p:txBody>
      </p:sp>
      <p:sp>
        <p:nvSpPr>
          <p:cNvPr id="5" name="Slide Number Placeholder 4"/>
          <p:cNvSpPr>
            <a:spLocks noGrp="1"/>
          </p:cNvSpPr>
          <p:nvPr>
            <p:ph type="sldNum" sz="quarter" idx="12"/>
          </p:nvPr>
        </p:nvSpPr>
        <p:spPr/>
        <p:txBody>
          <a:bodyPr/>
          <a:lstStyle/>
          <a:p>
            <a:fld id="{B94A0634-974A-46A7-B268-05D2A189DA49}" type="slidenum">
              <a:rPr lang="en-US">
                <a:solidFill>
                  <a:prstClr val="black">
                    <a:tint val="75000"/>
                  </a:prstClr>
                </a:solidFill>
                <a:latin typeface="Arial"/>
              </a:rPr>
              <a:pPr/>
              <a:t>2</a:t>
            </a:fld>
            <a:endParaRPr lang="en-US">
              <a:solidFill>
                <a:prstClr val="black">
                  <a:tint val="75000"/>
                </a:prstClr>
              </a:solidFill>
              <a:latin typeface="Arial"/>
            </a:endParaRPr>
          </a:p>
        </p:txBody>
      </p:sp>
    </p:spTree>
    <p:extLst>
      <p:ext uri="{BB962C8B-B14F-4D97-AF65-F5344CB8AC3E}">
        <p14:creationId xmlns:p14="http://schemas.microsoft.com/office/powerpoint/2010/main" val="37592516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Document Stores – </a:t>
            </a:r>
            <a:r>
              <a:rPr lang="en-US" dirty="0" err="1"/>
              <a:t>MongoDB</a:t>
            </a:r>
            <a:r>
              <a:rPr lang="en-US" dirty="0"/>
              <a:t>, General (1)</a:t>
            </a:r>
            <a:endParaRPr lang="el-GR" dirty="0"/>
          </a:p>
        </p:txBody>
      </p:sp>
      <p:sp>
        <p:nvSpPr>
          <p:cNvPr id="3" name="Content Placeholder 2"/>
          <p:cNvSpPr>
            <a:spLocks noGrp="1"/>
          </p:cNvSpPr>
          <p:nvPr>
            <p:ph idx="1"/>
          </p:nvPr>
        </p:nvSpPr>
        <p:spPr>
          <a:xfrm>
            <a:off x="2438400" y="2017713"/>
            <a:ext cx="8086756" cy="4114800"/>
          </a:xfrm>
        </p:spPr>
        <p:txBody>
          <a:bodyPr>
            <a:normAutofit fontScale="92500" lnSpcReduction="20000"/>
          </a:bodyPr>
          <a:lstStyle/>
          <a:p>
            <a:r>
              <a:rPr lang="en-US" dirty="0"/>
              <a:t>Written in C++</a:t>
            </a:r>
          </a:p>
          <a:p>
            <a:r>
              <a:rPr lang="en-US" dirty="0" err="1"/>
              <a:t>MongoDB</a:t>
            </a:r>
            <a:r>
              <a:rPr lang="en-US" dirty="0"/>
              <a:t> uses collections for storing groups of data. A collection can be thought as a table in a relational DB.</a:t>
            </a:r>
          </a:p>
          <a:p>
            <a:r>
              <a:rPr lang="en-US" dirty="0"/>
              <a:t>Collections hold documents.</a:t>
            </a:r>
          </a:p>
          <a:p>
            <a:r>
              <a:rPr lang="en-US" dirty="0"/>
              <a:t>Tables </a:t>
            </a:r>
            <a:r>
              <a:rPr lang="en-US" dirty="0">
                <a:sym typeface="Wingdings" pitchFamily="2" charset="2"/>
              </a:rPr>
              <a:t> Collections</a:t>
            </a:r>
          </a:p>
          <a:p>
            <a:r>
              <a:rPr lang="en-US" dirty="0">
                <a:sym typeface="Wingdings" pitchFamily="2" charset="2"/>
              </a:rPr>
              <a:t>Rows  Documents</a:t>
            </a:r>
          </a:p>
          <a:p>
            <a:r>
              <a:rPr lang="en-US" dirty="0">
                <a:sym typeface="Wingdings" pitchFamily="2" charset="2"/>
              </a:rPr>
              <a:t>Not all documents in a collection have same schema. Maximum size is 16MB</a:t>
            </a:r>
          </a:p>
        </p:txBody>
      </p:sp>
      <p:sp>
        <p:nvSpPr>
          <p:cNvPr id="4" name="Footer Placeholder 3"/>
          <p:cNvSpPr>
            <a:spLocks noGrp="1"/>
          </p:cNvSpPr>
          <p:nvPr>
            <p:ph type="ftr" sz="quarter" idx="11"/>
          </p:nvPr>
        </p:nvSpPr>
        <p:spPr/>
        <p:txBody>
          <a:bodyPr/>
          <a:lstStyle/>
          <a:p>
            <a:pPr>
              <a:defRPr/>
            </a:pPr>
            <a:r>
              <a:rPr lang="en-US">
                <a:solidFill>
                  <a:prstClr val="black">
                    <a:tint val="75000"/>
                  </a:prstClr>
                </a:solidFill>
                <a:latin typeface="Arial"/>
              </a:rPr>
              <a:t>Landscape of Modern Data Management</a:t>
            </a:r>
          </a:p>
        </p:txBody>
      </p:sp>
      <p:sp>
        <p:nvSpPr>
          <p:cNvPr id="5" name="Date Placeholder 4"/>
          <p:cNvSpPr>
            <a:spLocks noGrp="1"/>
          </p:cNvSpPr>
          <p:nvPr>
            <p:ph type="dt" sz="half" idx="10"/>
          </p:nvPr>
        </p:nvSpPr>
        <p:spPr/>
        <p:txBody>
          <a:bodyPr/>
          <a:lstStyle/>
          <a:p>
            <a:pPr>
              <a:defRPr/>
            </a:pPr>
            <a:fld id="{211402F5-AB67-4B68-8FF2-2030A98756B8}" type="datetime1">
              <a:rPr lang="en-US">
                <a:solidFill>
                  <a:prstClr val="black">
                    <a:tint val="75000"/>
                  </a:prstClr>
                </a:solidFill>
                <a:latin typeface="Arial"/>
              </a:rPr>
              <a:pPr>
                <a:defRPr/>
              </a:pPr>
              <a:t>3/3/2019</a:t>
            </a:fld>
            <a:endParaRPr lang="en-GB" dirty="0">
              <a:solidFill>
                <a:prstClr val="black">
                  <a:tint val="75000"/>
                </a:prstClr>
              </a:solidFill>
              <a:latin typeface="Arial"/>
            </a:endParaRPr>
          </a:p>
        </p:txBody>
      </p:sp>
      <p:sp>
        <p:nvSpPr>
          <p:cNvPr id="6" name="Slide Number Placeholder 5"/>
          <p:cNvSpPr>
            <a:spLocks noGrp="1"/>
          </p:cNvSpPr>
          <p:nvPr>
            <p:ph type="sldNum" sz="quarter" idx="12"/>
          </p:nvPr>
        </p:nvSpPr>
        <p:spPr/>
        <p:txBody>
          <a:bodyPr/>
          <a:lstStyle/>
          <a:p>
            <a:pPr>
              <a:defRPr/>
            </a:pPr>
            <a:fld id="{4F493F0C-CB82-43FA-9338-77937A94D356}" type="slidenum">
              <a:rPr lang="en-GB">
                <a:solidFill>
                  <a:prstClr val="black">
                    <a:tint val="75000"/>
                  </a:prstClr>
                </a:solidFill>
                <a:latin typeface="Arial"/>
              </a:rPr>
              <a:pPr>
                <a:defRPr/>
              </a:pPr>
              <a:t>20</a:t>
            </a:fld>
            <a:endParaRPr lang="en-GB">
              <a:solidFill>
                <a:prstClr val="black">
                  <a:tint val="75000"/>
                </a:prstClr>
              </a:solidFill>
              <a:latin typeface="Arial"/>
            </a:endParaRPr>
          </a:p>
        </p:txBody>
      </p:sp>
    </p:spTree>
    <p:extLst>
      <p:ext uri="{BB962C8B-B14F-4D97-AF65-F5344CB8AC3E}">
        <p14:creationId xmlns:p14="http://schemas.microsoft.com/office/powerpoint/2010/main" val="28976060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Document Stores – </a:t>
            </a:r>
            <a:r>
              <a:rPr lang="en-US" dirty="0" err="1"/>
              <a:t>MongoDB</a:t>
            </a:r>
            <a:r>
              <a:rPr lang="en-US" dirty="0"/>
              <a:t>, General (2)</a:t>
            </a:r>
          </a:p>
        </p:txBody>
      </p:sp>
      <p:sp>
        <p:nvSpPr>
          <p:cNvPr id="3" name="Content Placeholder 2"/>
          <p:cNvSpPr>
            <a:spLocks noGrp="1"/>
          </p:cNvSpPr>
          <p:nvPr>
            <p:ph idx="1"/>
          </p:nvPr>
        </p:nvSpPr>
        <p:spPr/>
        <p:txBody>
          <a:bodyPr>
            <a:normAutofit lnSpcReduction="10000"/>
          </a:bodyPr>
          <a:lstStyle/>
          <a:p>
            <a:r>
              <a:rPr lang="en-US" dirty="0"/>
              <a:t>Documents: JSON, XML, Python Dictionary, Ruby hash</a:t>
            </a:r>
          </a:p>
          <a:p>
            <a:r>
              <a:rPr lang="en-US" dirty="0"/>
              <a:t>Stored internally as BSON (Binary JSON)</a:t>
            </a:r>
          </a:p>
          <a:p>
            <a:pPr>
              <a:buNone/>
            </a:pPr>
            <a:r>
              <a:rPr lang="en-US" b="1" dirty="0"/>
              <a:t>	</a:t>
            </a:r>
            <a:r>
              <a:rPr lang="en-US" sz="1400" b="1" dirty="0">
                <a:latin typeface="Courier New" pitchFamily="49" charset="0"/>
                <a:cs typeface="Courier New" pitchFamily="49" charset="0"/>
              </a:rPr>
              <a:t>{</a:t>
            </a:r>
          </a:p>
          <a:p>
            <a:pPr>
              <a:buNone/>
            </a:pPr>
            <a:r>
              <a:rPr lang="en-US" sz="1400" b="1" dirty="0">
                <a:latin typeface="Courier New" pitchFamily="49" charset="0"/>
                <a:cs typeface="Courier New" pitchFamily="49" charset="0"/>
              </a:rPr>
              <a:t>		title : " </a:t>
            </a:r>
            <a:r>
              <a:rPr lang="en-US" sz="1400" b="1" dirty="0" err="1">
                <a:latin typeface="Courier New" pitchFamily="49" charset="0"/>
                <a:cs typeface="Courier New" pitchFamily="49" charset="0"/>
              </a:rPr>
              <a:t>MongoDB</a:t>
            </a:r>
            <a:r>
              <a:rPr lang="en-US" sz="1400" b="1" dirty="0">
                <a:latin typeface="Courier New" pitchFamily="49" charset="0"/>
                <a:cs typeface="Courier New" pitchFamily="49" charset="0"/>
              </a:rPr>
              <a:t> ",</a:t>
            </a:r>
          </a:p>
          <a:p>
            <a:pPr>
              <a:buNone/>
            </a:pPr>
            <a:r>
              <a:rPr lang="en-US" sz="1400" b="1" dirty="0">
                <a:latin typeface="Courier New" pitchFamily="49" charset="0"/>
                <a:cs typeface="Courier New" pitchFamily="49" charset="0"/>
              </a:rPr>
              <a:t>		</a:t>
            </a:r>
            <a:r>
              <a:rPr lang="en-US" sz="1400" b="1" dirty="0" err="1">
                <a:latin typeface="Courier New" pitchFamily="49" charset="0"/>
                <a:cs typeface="Courier New" pitchFamily="49" charset="0"/>
              </a:rPr>
              <a:t>last_editor</a:t>
            </a:r>
            <a:r>
              <a:rPr lang="en-US" sz="1400" b="1" dirty="0">
                <a:latin typeface="Courier New" pitchFamily="49" charset="0"/>
                <a:cs typeface="Courier New" pitchFamily="49" charset="0"/>
              </a:rPr>
              <a:t> : "172.5.123.91" ,</a:t>
            </a:r>
          </a:p>
          <a:p>
            <a:pPr>
              <a:buNone/>
            </a:pPr>
            <a:r>
              <a:rPr lang="en-US" sz="1400" b="1" dirty="0">
                <a:latin typeface="Courier New" pitchFamily="49" charset="0"/>
                <a:cs typeface="Courier New" pitchFamily="49" charset="0"/>
              </a:rPr>
              <a:t>		</a:t>
            </a:r>
            <a:r>
              <a:rPr lang="en-US" sz="1400" b="1" dirty="0" err="1">
                <a:latin typeface="Courier New" pitchFamily="49" charset="0"/>
                <a:cs typeface="Courier New" pitchFamily="49" charset="0"/>
              </a:rPr>
              <a:t>last_modified</a:t>
            </a:r>
            <a:r>
              <a:rPr lang="en-US" sz="1400" b="1" dirty="0">
                <a:latin typeface="Courier New" pitchFamily="49" charset="0"/>
                <a:cs typeface="Courier New" pitchFamily="49" charset="0"/>
              </a:rPr>
              <a:t> : new Date ("9/23/2010"),</a:t>
            </a:r>
          </a:p>
          <a:p>
            <a:pPr>
              <a:buNone/>
            </a:pPr>
            <a:r>
              <a:rPr lang="en-US" sz="1400" b="1" dirty="0">
                <a:latin typeface="Courier New" pitchFamily="49" charset="0"/>
                <a:cs typeface="Courier New" pitchFamily="49" charset="0"/>
              </a:rPr>
              <a:t>		body : " </a:t>
            </a:r>
            <a:r>
              <a:rPr lang="en-US" sz="1400" b="1" dirty="0" err="1">
                <a:latin typeface="Courier New" pitchFamily="49" charset="0"/>
                <a:cs typeface="Courier New" pitchFamily="49" charset="0"/>
              </a:rPr>
              <a:t>MongoDB</a:t>
            </a:r>
            <a:r>
              <a:rPr lang="en-US" sz="1400" b="1" dirty="0">
                <a:latin typeface="Courier New" pitchFamily="49" charset="0"/>
                <a:cs typeface="Courier New" pitchFamily="49" charset="0"/>
              </a:rPr>
              <a:t> is a document store",</a:t>
            </a:r>
          </a:p>
          <a:p>
            <a:pPr>
              <a:buNone/>
            </a:pPr>
            <a:r>
              <a:rPr lang="en-US" sz="1400" b="1" dirty="0">
                <a:latin typeface="Courier New" pitchFamily="49" charset="0"/>
                <a:cs typeface="Courier New" pitchFamily="49" charset="0"/>
              </a:rPr>
              <a:t>		categories : [" Database ", " NoSQL ", " Document Database "],</a:t>
            </a:r>
          </a:p>
          <a:p>
            <a:pPr>
              <a:buNone/>
            </a:pPr>
            <a:r>
              <a:rPr lang="en-US" sz="1400" b="1" dirty="0">
                <a:latin typeface="Courier New" pitchFamily="49" charset="0"/>
                <a:cs typeface="Courier New" pitchFamily="49" charset="0"/>
              </a:rPr>
              <a:t>		reviewed : false</a:t>
            </a:r>
          </a:p>
          <a:p>
            <a:pPr>
              <a:buNone/>
            </a:pPr>
            <a:r>
              <a:rPr lang="en-US" sz="1400" b="1" dirty="0">
                <a:latin typeface="Courier New" pitchFamily="49" charset="0"/>
                <a:cs typeface="Courier New" pitchFamily="49" charset="0"/>
              </a:rPr>
              <a:t>	} </a:t>
            </a:r>
          </a:p>
          <a:p>
            <a:pPr>
              <a:buNone/>
            </a:pPr>
            <a:endParaRPr lang="en-US" dirty="0"/>
          </a:p>
          <a:p>
            <a:pPr>
              <a:buNone/>
            </a:pPr>
            <a:r>
              <a:rPr lang="en-US" b="1" dirty="0"/>
              <a:t>	</a:t>
            </a:r>
            <a:endParaRPr lang="en-US" b="1" dirty="0">
              <a:latin typeface="Courier New" pitchFamily="49" charset="0"/>
              <a:cs typeface="Courier New" pitchFamily="49" charset="0"/>
            </a:endParaRPr>
          </a:p>
        </p:txBody>
      </p:sp>
      <p:sp>
        <p:nvSpPr>
          <p:cNvPr id="5" name="Footer Placeholder 4"/>
          <p:cNvSpPr>
            <a:spLocks noGrp="1"/>
          </p:cNvSpPr>
          <p:nvPr>
            <p:ph type="ftr" sz="quarter" idx="11"/>
          </p:nvPr>
        </p:nvSpPr>
        <p:spPr/>
        <p:txBody>
          <a:bodyPr/>
          <a:lstStyle/>
          <a:p>
            <a:pPr>
              <a:defRPr/>
            </a:pPr>
            <a:r>
              <a:rPr lang="en-US">
                <a:solidFill>
                  <a:prstClr val="black">
                    <a:tint val="75000"/>
                  </a:prstClr>
                </a:solidFill>
                <a:latin typeface="Arial"/>
              </a:rPr>
              <a:t>Landscape of Modern Data Management</a:t>
            </a:r>
          </a:p>
        </p:txBody>
      </p:sp>
      <p:sp>
        <p:nvSpPr>
          <p:cNvPr id="6" name="Date Placeholder 5"/>
          <p:cNvSpPr>
            <a:spLocks noGrp="1"/>
          </p:cNvSpPr>
          <p:nvPr>
            <p:ph type="dt" sz="half" idx="10"/>
          </p:nvPr>
        </p:nvSpPr>
        <p:spPr/>
        <p:txBody>
          <a:bodyPr/>
          <a:lstStyle/>
          <a:p>
            <a:pPr>
              <a:defRPr/>
            </a:pPr>
            <a:fld id="{4F93B54E-5B39-4C4D-84F0-F0A6530BA0B0}" type="datetime1">
              <a:rPr lang="en-US">
                <a:solidFill>
                  <a:prstClr val="black">
                    <a:tint val="75000"/>
                  </a:prstClr>
                </a:solidFill>
                <a:latin typeface="Arial"/>
              </a:rPr>
              <a:pPr>
                <a:defRPr/>
              </a:pPr>
              <a:t>3/3/2019</a:t>
            </a:fld>
            <a:endParaRPr lang="en-GB" dirty="0">
              <a:solidFill>
                <a:prstClr val="black">
                  <a:tint val="75000"/>
                </a:prstClr>
              </a:solidFill>
              <a:latin typeface="Arial"/>
            </a:endParaRPr>
          </a:p>
        </p:txBody>
      </p:sp>
      <p:sp>
        <p:nvSpPr>
          <p:cNvPr id="7" name="Slide Number Placeholder 6"/>
          <p:cNvSpPr>
            <a:spLocks noGrp="1"/>
          </p:cNvSpPr>
          <p:nvPr>
            <p:ph type="sldNum" sz="quarter" idx="12"/>
          </p:nvPr>
        </p:nvSpPr>
        <p:spPr/>
        <p:txBody>
          <a:bodyPr/>
          <a:lstStyle/>
          <a:p>
            <a:pPr>
              <a:defRPr/>
            </a:pPr>
            <a:fld id="{4F493F0C-CB82-43FA-9338-77937A94D356}" type="slidenum">
              <a:rPr lang="en-GB">
                <a:solidFill>
                  <a:prstClr val="black">
                    <a:tint val="75000"/>
                  </a:prstClr>
                </a:solidFill>
                <a:latin typeface="Arial"/>
              </a:rPr>
              <a:pPr>
                <a:defRPr/>
              </a:pPr>
              <a:t>21</a:t>
            </a:fld>
            <a:endParaRPr lang="en-GB">
              <a:solidFill>
                <a:prstClr val="black">
                  <a:tint val="75000"/>
                </a:prstClr>
              </a:solidFill>
              <a:latin typeface="Arial"/>
            </a:endParaRPr>
          </a:p>
        </p:txBody>
      </p:sp>
    </p:spTree>
    <p:extLst>
      <p:ext uri="{BB962C8B-B14F-4D97-AF65-F5344CB8AC3E}">
        <p14:creationId xmlns:p14="http://schemas.microsoft.com/office/powerpoint/2010/main" val="34885546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2005-2010: NoSQL, Graph databases</a:t>
            </a:r>
            <a:br>
              <a:rPr lang="en-US" dirty="0"/>
            </a:br>
            <a:endParaRPr lang="en-US" dirty="0"/>
          </a:p>
        </p:txBody>
      </p:sp>
    </p:spTree>
    <p:extLst>
      <p:ext uri="{BB962C8B-B14F-4D97-AF65-F5344CB8AC3E}">
        <p14:creationId xmlns:p14="http://schemas.microsoft.com/office/powerpoint/2010/main" val="6522925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NoSQL</a:t>
            </a:r>
            <a:r>
              <a:rPr lang="en-US" dirty="0"/>
              <a:t> – Graph DBs</a:t>
            </a:r>
          </a:p>
        </p:txBody>
      </p:sp>
      <p:sp>
        <p:nvSpPr>
          <p:cNvPr id="3" name="Content Placeholder 2"/>
          <p:cNvSpPr>
            <a:spLocks noGrp="1"/>
          </p:cNvSpPr>
          <p:nvPr>
            <p:ph idx="1"/>
          </p:nvPr>
        </p:nvSpPr>
        <p:spPr>
          <a:xfrm>
            <a:off x="2438400" y="2017713"/>
            <a:ext cx="8086756" cy="4114800"/>
          </a:xfrm>
        </p:spPr>
        <p:txBody>
          <a:bodyPr>
            <a:normAutofit fontScale="92500" lnSpcReduction="10000"/>
          </a:bodyPr>
          <a:lstStyle/>
          <a:p>
            <a:r>
              <a:rPr lang="en-US" i="1" dirty="0"/>
              <a:t>Graph Databases: </a:t>
            </a:r>
            <a:r>
              <a:rPr lang="en-US" dirty="0"/>
              <a:t>This kind of database is designed for data whose relations are well represented as a graph (elements interconnected with an number of relations between them)</a:t>
            </a:r>
          </a:p>
          <a:p>
            <a:r>
              <a:rPr lang="en-US" dirty="0"/>
              <a:t>Representative systems:</a:t>
            </a:r>
          </a:p>
          <a:p>
            <a:pPr lvl="1"/>
            <a:r>
              <a:rPr lang="en-US" dirty="0" err="1"/>
              <a:t>FlockDB</a:t>
            </a:r>
            <a:endParaRPr lang="en-US" dirty="0"/>
          </a:p>
          <a:p>
            <a:pPr lvl="1"/>
            <a:r>
              <a:rPr lang="en-US" dirty="0"/>
              <a:t>Neo4j</a:t>
            </a:r>
          </a:p>
          <a:p>
            <a:pPr lvl="1"/>
            <a:r>
              <a:rPr lang="en-US" dirty="0" err="1"/>
              <a:t>OrientDB</a:t>
            </a:r>
            <a:endParaRPr lang="en-US" dirty="0"/>
          </a:p>
        </p:txBody>
      </p:sp>
      <p:sp>
        <p:nvSpPr>
          <p:cNvPr id="5" name="Footer Placeholder 4"/>
          <p:cNvSpPr>
            <a:spLocks noGrp="1"/>
          </p:cNvSpPr>
          <p:nvPr>
            <p:ph type="ftr" sz="quarter" idx="11"/>
          </p:nvPr>
        </p:nvSpPr>
        <p:spPr/>
        <p:txBody>
          <a:bodyPr/>
          <a:lstStyle/>
          <a:p>
            <a:pPr>
              <a:defRPr/>
            </a:pPr>
            <a:r>
              <a:rPr lang="en-US">
                <a:solidFill>
                  <a:prstClr val="black">
                    <a:tint val="75000"/>
                  </a:prstClr>
                </a:solidFill>
                <a:latin typeface="Arial"/>
              </a:rPr>
              <a:t>Landscape of Modern Data Management</a:t>
            </a:r>
          </a:p>
        </p:txBody>
      </p:sp>
      <p:sp>
        <p:nvSpPr>
          <p:cNvPr id="6" name="Date Placeholder 5"/>
          <p:cNvSpPr>
            <a:spLocks noGrp="1"/>
          </p:cNvSpPr>
          <p:nvPr>
            <p:ph type="dt" sz="half" idx="10"/>
          </p:nvPr>
        </p:nvSpPr>
        <p:spPr/>
        <p:txBody>
          <a:bodyPr/>
          <a:lstStyle/>
          <a:p>
            <a:pPr>
              <a:defRPr/>
            </a:pPr>
            <a:fld id="{72372674-920D-4117-94C9-369E1A9B4C97}" type="datetime1">
              <a:rPr lang="en-US">
                <a:solidFill>
                  <a:prstClr val="black">
                    <a:tint val="75000"/>
                  </a:prstClr>
                </a:solidFill>
                <a:latin typeface="Arial"/>
              </a:rPr>
              <a:pPr>
                <a:defRPr/>
              </a:pPr>
              <a:t>3/3/2019</a:t>
            </a:fld>
            <a:endParaRPr lang="en-GB" dirty="0">
              <a:solidFill>
                <a:prstClr val="black">
                  <a:tint val="75000"/>
                </a:prstClr>
              </a:solidFill>
              <a:latin typeface="Arial"/>
            </a:endParaRPr>
          </a:p>
        </p:txBody>
      </p:sp>
      <p:sp>
        <p:nvSpPr>
          <p:cNvPr id="7" name="Slide Number Placeholder 6"/>
          <p:cNvSpPr>
            <a:spLocks noGrp="1"/>
          </p:cNvSpPr>
          <p:nvPr>
            <p:ph type="sldNum" sz="quarter" idx="12"/>
          </p:nvPr>
        </p:nvSpPr>
        <p:spPr/>
        <p:txBody>
          <a:bodyPr/>
          <a:lstStyle/>
          <a:p>
            <a:pPr>
              <a:defRPr/>
            </a:pPr>
            <a:fld id="{4F493F0C-CB82-43FA-9338-77937A94D356}" type="slidenum">
              <a:rPr lang="en-GB">
                <a:solidFill>
                  <a:prstClr val="black">
                    <a:tint val="75000"/>
                  </a:prstClr>
                </a:solidFill>
                <a:latin typeface="Arial"/>
              </a:rPr>
              <a:pPr>
                <a:defRPr/>
              </a:pPr>
              <a:t>23</a:t>
            </a:fld>
            <a:endParaRPr lang="en-GB">
              <a:solidFill>
                <a:prstClr val="black">
                  <a:tint val="75000"/>
                </a:prstClr>
              </a:solidFill>
              <a:latin typeface="Arial"/>
            </a:endParaRPr>
          </a:p>
        </p:txBody>
      </p:sp>
    </p:spTree>
    <p:extLst>
      <p:ext uri="{BB962C8B-B14F-4D97-AF65-F5344CB8AC3E}">
        <p14:creationId xmlns:p14="http://schemas.microsoft.com/office/powerpoint/2010/main" val="17522880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NoSQL</a:t>
            </a:r>
            <a:r>
              <a:rPr lang="en-US" dirty="0"/>
              <a:t> – Graph DBs, General</a:t>
            </a:r>
            <a:endParaRPr lang="el-GR" dirty="0"/>
          </a:p>
        </p:txBody>
      </p:sp>
      <p:sp>
        <p:nvSpPr>
          <p:cNvPr id="3" name="Content Placeholder 2"/>
          <p:cNvSpPr>
            <a:spLocks noGrp="1"/>
          </p:cNvSpPr>
          <p:nvPr>
            <p:ph idx="1"/>
          </p:nvPr>
        </p:nvSpPr>
        <p:spPr/>
        <p:txBody>
          <a:bodyPr>
            <a:normAutofit fontScale="85000" lnSpcReduction="20000"/>
          </a:bodyPr>
          <a:lstStyle/>
          <a:p>
            <a:r>
              <a:rPr lang="en-US" dirty="0"/>
              <a:t>Graph databases:</a:t>
            </a:r>
          </a:p>
          <a:p>
            <a:pPr lvl="1"/>
            <a:r>
              <a:rPr lang="en-US" dirty="0"/>
              <a:t>Nodes </a:t>
            </a:r>
          </a:p>
          <a:p>
            <a:pPr lvl="1"/>
            <a:r>
              <a:rPr lang="en-US" dirty="0"/>
              <a:t>Relationships (edges)</a:t>
            </a:r>
          </a:p>
          <a:p>
            <a:pPr lvl="1"/>
            <a:r>
              <a:rPr lang="en-US" dirty="0"/>
              <a:t>Properties on nodes and relationships</a:t>
            </a:r>
          </a:p>
          <a:p>
            <a:pPr lvl="1"/>
            <a:r>
              <a:rPr lang="en-US" dirty="0"/>
              <a:t>Traversal methods on graphs: BFS, DFS, A*</a:t>
            </a:r>
          </a:p>
          <a:p>
            <a:pPr lvl="1"/>
            <a:r>
              <a:rPr lang="en-US" dirty="0"/>
              <a:t>RDF (Resource Description Format – see Semantic Web)</a:t>
            </a:r>
          </a:p>
          <a:p>
            <a:r>
              <a:rPr lang="en-US" dirty="0"/>
              <a:t>Applications:</a:t>
            </a:r>
          </a:p>
          <a:p>
            <a:pPr lvl="1"/>
            <a:r>
              <a:rPr lang="en-US" dirty="0"/>
              <a:t>Social networks, retail, </a:t>
            </a:r>
            <a:r>
              <a:rPr lang="en-US" dirty="0" err="1"/>
              <a:t>telcos</a:t>
            </a:r>
            <a:r>
              <a:rPr lang="en-US" dirty="0"/>
              <a:t>, etc…</a:t>
            </a:r>
          </a:p>
          <a:p>
            <a:r>
              <a:rPr lang="en-US" dirty="0"/>
              <a:t>Reference: </a:t>
            </a:r>
          </a:p>
          <a:p>
            <a:pPr lvl="1"/>
            <a:r>
              <a:rPr lang="en-US" dirty="0"/>
              <a:t>Graph Databases by Ian Robinson, Jim Webber &amp; Emil </a:t>
            </a:r>
            <a:r>
              <a:rPr lang="en-US" dirty="0" err="1"/>
              <a:t>Eifrem</a:t>
            </a:r>
            <a:r>
              <a:rPr lang="en-US" dirty="0"/>
              <a:t>, O’Reilly</a:t>
            </a:r>
          </a:p>
          <a:p>
            <a:pPr lvl="1"/>
            <a:r>
              <a:rPr lang="en-US" dirty="0">
                <a:hlinkClick r:id="rId2"/>
              </a:rPr>
              <a:t>http://cray.com/sites/default/files/resources/Bloor-Graph-Analytics-Report.pdf</a:t>
            </a:r>
            <a:r>
              <a:rPr lang="en-US" dirty="0"/>
              <a:t>  </a:t>
            </a:r>
          </a:p>
          <a:p>
            <a:pPr lvl="1">
              <a:buNone/>
            </a:pPr>
            <a:endParaRPr lang="el-GR" dirty="0"/>
          </a:p>
        </p:txBody>
      </p:sp>
      <p:sp>
        <p:nvSpPr>
          <p:cNvPr id="4" name="Footer Placeholder 3"/>
          <p:cNvSpPr>
            <a:spLocks noGrp="1"/>
          </p:cNvSpPr>
          <p:nvPr>
            <p:ph type="ftr" sz="quarter" idx="11"/>
          </p:nvPr>
        </p:nvSpPr>
        <p:spPr/>
        <p:txBody>
          <a:bodyPr/>
          <a:lstStyle/>
          <a:p>
            <a:pPr>
              <a:defRPr/>
            </a:pPr>
            <a:r>
              <a:rPr lang="en-US">
                <a:solidFill>
                  <a:prstClr val="black">
                    <a:tint val="75000"/>
                  </a:prstClr>
                </a:solidFill>
                <a:latin typeface="Arial"/>
              </a:rPr>
              <a:t>Landscape of Modern Data Management</a:t>
            </a:r>
          </a:p>
        </p:txBody>
      </p:sp>
      <p:sp>
        <p:nvSpPr>
          <p:cNvPr id="5" name="Date Placeholder 4"/>
          <p:cNvSpPr>
            <a:spLocks noGrp="1"/>
          </p:cNvSpPr>
          <p:nvPr>
            <p:ph type="dt" sz="half" idx="10"/>
          </p:nvPr>
        </p:nvSpPr>
        <p:spPr/>
        <p:txBody>
          <a:bodyPr/>
          <a:lstStyle/>
          <a:p>
            <a:pPr>
              <a:defRPr/>
            </a:pPr>
            <a:fld id="{43889A82-65BD-4149-911D-2F9DD1C37B97}" type="datetime1">
              <a:rPr lang="en-US">
                <a:solidFill>
                  <a:prstClr val="black">
                    <a:tint val="75000"/>
                  </a:prstClr>
                </a:solidFill>
                <a:latin typeface="Arial"/>
              </a:rPr>
              <a:pPr>
                <a:defRPr/>
              </a:pPr>
              <a:t>3/3/2019</a:t>
            </a:fld>
            <a:endParaRPr lang="en-GB" dirty="0">
              <a:solidFill>
                <a:prstClr val="black">
                  <a:tint val="75000"/>
                </a:prstClr>
              </a:solidFill>
              <a:latin typeface="Arial"/>
            </a:endParaRPr>
          </a:p>
        </p:txBody>
      </p:sp>
      <p:sp>
        <p:nvSpPr>
          <p:cNvPr id="6" name="Slide Number Placeholder 5"/>
          <p:cNvSpPr>
            <a:spLocks noGrp="1"/>
          </p:cNvSpPr>
          <p:nvPr>
            <p:ph type="sldNum" sz="quarter" idx="12"/>
          </p:nvPr>
        </p:nvSpPr>
        <p:spPr/>
        <p:txBody>
          <a:bodyPr/>
          <a:lstStyle/>
          <a:p>
            <a:pPr>
              <a:defRPr/>
            </a:pPr>
            <a:fld id="{4F493F0C-CB82-43FA-9338-77937A94D356}" type="slidenum">
              <a:rPr lang="en-GB">
                <a:solidFill>
                  <a:prstClr val="black">
                    <a:tint val="75000"/>
                  </a:prstClr>
                </a:solidFill>
                <a:latin typeface="Arial"/>
              </a:rPr>
              <a:pPr>
                <a:defRPr/>
              </a:pPr>
              <a:t>24</a:t>
            </a:fld>
            <a:endParaRPr lang="en-GB">
              <a:solidFill>
                <a:prstClr val="black">
                  <a:tint val="75000"/>
                </a:prstClr>
              </a:solidFill>
              <a:latin typeface="Arial"/>
            </a:endParaRPr>
          </a:p>
        </p:txBody>
      </p:sp>
    </p:spTree>
    <p:extLst>
      <p:ext uri="{BB962C8B-B14F-4D97-AF65-F5344CB8AC3E}">
        <p14:creationId xmlns:p14="http://schemas.microsoft.com/office/powerpoint/2010/main" val="9158961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NoSQL</a:t>
            </a:r>
            <a:r>
              <a:rPr lang="en-US" dirty="0"/>
              <a:t> – Graph DBs,</a:t>
            </a:r>
            <a:r>
              <a:rPr lang="el-GR" dirty="0"/>
              <a:t> </a:t>
            </a:r>
            <a:r>
              <a:rPr lang="en-US" dirty="0"/>
              <a:t>What is a Graph?</a:t>
            </a:r>
          </a:p>
        </p:txBody>
      </p:sp>
      <p:sp>
        <p:nvSpPr>
          <p:cNvPr id="3" name="Content Placeholder 2"/>
          <p:cNvSpPr>
            <a:spLocks noGrp="1"/>
          </p:cNvSpPr>
          <p:nvPr>
            <p:ph idx="1"/>
          </p:nvPr>
        </p:nvSpPr>
        <p:spPr>
          <a:xfrm>
            <a:off x="2279576" y="2017713"/>
            <a:ext cx="3888432" cy="4114800"/>
          </a:xfrm>
        </p:spPr>
        <p:txBody>
          <a:bodyPr>
            <a:normAutofit fontScale="92500" lnSpcReduction="20000"/>
          </a:bodyPr>
          <a:lstStyle/>
          <a:p>
            <a:r>
              <a:rPr lang="en-US" dirty="0"/>
              <a:t>Node</a:t>
            </a:r>
          </a:p>
          <a:p>
            <a:pPr lvl="1"/>
            <a:r>
              <a:rPr lang="en-US" dirty="0"/>
              <a:t>ID, type, attributes</a:t>
            </a:r>
          </a:p>
          <a:p>
            <a:r>
              <a:rPr lang="en-US" dirty="0"/>
              <a:t>Edge</a:t>
            </a:r>
          </a:p>
          <a:p>
            <a:pPr lvl="1"/>
            <a:r>
              <a:rPr lang="en-US" dirty="0"/>
              <a:t>connects two nodes</a:t>
            </a:r>
          </a:p>
          <a:p>
            <a:pPr lvl="1"/>
            <a:r>
              <a:rPr lang="en-US" dirty="0"/>
              <a:t>Direction, type, attributes</a:t>
            </a:r>
          </a:p>
          <a:p>
            <a:r>
              <a:rPr lang="en-US" dirty="0"/>
              <a:t>Query</a:t>
            </a:r>
          </a:p>
          <a:p>
            <a:pPr lvl="1"/>
            <a:r>
              <a:rPr lang="en-US" dirty="0"/>
              <a:t>Navigating (traversing) the graph</a:t>
            </a:r>
          </a:p>
        </p:txBody>
      </p:sp>
      <p:sp>
        <p:nvSpPr>
          <p:cNvPr id="4" name="Date Placeholder 3"/>
          <p:cNvSpPr>
            <a:spLocks noGrp="1"/>
          </p:cNvSpPr>
          <p:nvPr>
            <p:ph type="dt" sz="half" idx="10"/>
          </p:nvPr>
        </p:nvSpPr>
        <p:spPr/>
        <p:txBody>
          <a:bodyPr/>
          <a:lstStyle/>
          <a:p>
            <a:pPr>
              <a:defRPr/>
            </a:pPr>
            <a:fld id="{8A3AD291-E4F3-4945-8807-46694CD42832}" type="datetime1">
              <a:rPr lang="en-US">
                <a:solidFill>
                  <a:prstClr val="black">
                    <a:tint val="75000"/>
                  </a:prstClr>
                </a:solidFill>
                <a:latin typeface="Arial"/>
              </a:rPr>
              <a:pPr>
                <a:defRPr/>
              </a:pPr>
              <a:t>3/3/2019</a:t>
            </a:fld>
            <a:endParaRPr lang="en-GB" dirty="0">
              <a:solidFill>
                <a:prstClr val="black">
                  <a:tint val="75000"/>
                </a:prstClr>
              </a:solidFill>
              <a:latin typeface="Arial"/>
            </a:endParaRPr>
          </a:p>
        </p:txBody>
      </p:sp>
      <p:sp>
        <p:nvSpPr>
          <p:cNvPr id="5" name="Footer Placeholder 4"/>
          <p:cNvSpPr>
            <a:spLocks noGrp="1"/>
          </p:cNvSpPr>
          <p:nvPr>
            <p:ph type="ftr" sz="quarter" idx="11"/>
          </p:nvPr>
        </p:nvSpPr>
        <p:spPr/>
        <p:txBody>
          <a:bodyPr/>
          <a:lstStyle/>
          <a:p>
            <a:pPr>
              <a:defRPr/>
            </a:pPr>
            <a:r>
              <a:rPr lang="en-US">
                <a:solidFill>
                  <a:prstClr val="black">
                    <a:tint val="75000"/>
                  </a:prstClr>
                </a:solidFill>
                <a:latin typeface="Arial"/>
              </a:rPr>
              <a:t>Landscape of Modern Data Management</a:t>
            </a:r>
          </a:p>
        </p:txBody>
      </p:sp>
      <p:sp>
        <p:nvSpPr>
          <p:cNvPr id="6" name="Slide Number Placeholder 5"/>
          <p:cNvSpPr>
            <a:spLocks noGrp="1"/>
          </p:cNvSpPr>
          <p:nvPr>
            <p:ph type="sldNum" sz="quarter" idx="12"/>
          </p:nvPr>
        </p:nvSpPr>
        <p:spPr/>
        <p:txBody>
          <a:bodyPr/>
          <a:lstStyle/>
          <a:p>
            <a:pPr>
              <a:defRPr/>
            </a:pPr>
            <a:fld id="{4F493F0C-CB82-43FA-9338-77937A94D356}" type="slidenum">
              <a:rPr lang="en-GB">
                <a:solidFill>
                  <a:prstClr val="black">
                    <a:tint val="75000"/>
                  </a:prstClr>
                </a:solidFill>
                <a:latin typeface="Arial"/>
              </a:rPr>
              <a:pPr>
                <a:defRPr/>
              </a:pPr>
              <a:t>25</a:t>
            </a:fld>
            <a:endParaRPr lang="en-GB">
              <a:solidFill>
                <a:prstClr val="black">
                  <a:tint val="75000"/>
                </a:prstClr>
              </a:solidFill>
              <a:latin typeface="Arial"/>
            </a:endParaRPr>
          </a:p>
        </p:txBody>
      </p:sp>
      <p:graphicFrame>
        <p:nvGraphicFramePr>
          <p:cNvPr id="3074" name="Object 2"/>
          <p:cNvGraphicFramePr>
            <a:graphicFrameLocks noChangeAspect="1"/>
          </p:cNvGraphicFramePr>
          <p:nvPr/>
        </p:nvGraphicFramePr>
        <p:xfrm>
          <a:off x="6168008" y="1830164"/>
          <a:ext cx="4165600" cy="3975100"/>
        </p:xfrm>
        <a:graphic>
          <a:graphicData uri="http://schemas.openxmlformats.org/presentationml/2006/ole">
            <mc:AlternateContent xmlns:mc="http://schemas.openxmlformats.org/markup-compatibility/2006">
              <mc:Choice xmlns:v="urn:schemas-microsoft-com:vml" Requires="v">
                <p:oleObj spid="_x0000_s1026" name="Visio" r:id="rId3" imgW="6609613" imgH="6560766" progId="Visio.Drawing.11">
                  <p:embed/>
                </p:oleObj>
              </mc:Choice>
              <mc:Fallback>
                <p:oleObj name="Visio" r:id="rId3" imgW="6609613" imgH="6560766" progId="Visio.Drawing.11">
                  <p:embed/>
                  <p:pic>
                    <p:nvPicPr>
                      <p:cNvPr id="3074"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68008" y="1830164"/>
                        <a:ext cx="4165600" cy="3975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530351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NoSQL</a:t>
            </a:r>
            <a:r>
              <a:rPr lang="en-US" dirty="0"/>
              <a:t> – Graph DBs,</a:t>
            </a:r>
            <a:r>
              <a:rPr lang="el-GR" dirty="0"/>
              <a:t> </a:t>
            </a:r>
            <a:r>
              <a:rPr lang="en-US" dirty="0"/>
              <a:t>Motivating Apps (1) </a:t>
            </a:r>
          </a:p>
        </p:txBody>
      </p:sp>
      <p:sp>
        <p:nvSpPr>
          <p:cNvPr id="3" name="Content Placeholder 2"/>
          <p:cNvSpPr>
            <a:spLocks noGrp="1"/>
          </p:cNvSpPr>
          <p:nvPr>
            <p:ph idx="1"/>
          </p:nvPr>
        </p:nvSpPr>
        <p:spPr/>
        <p:txBody>
          <a:bodyPr>
            <a:normAutofit fontScale="92500" lnSpcReduction="10000"/>
          </a:bodyPr>
          <a:lstStyle/>
          <a:p>
            <a:r>
              <a:rPr lang="en-US" dirty="0"/>
              <a:t>Social graphs:</a:t>
            </a:r>
          </a:p>
          <a:p>
            <a:pPr lvl="1"/>
            <a:r>
              <a:rPr lang="en-US" dirty="0"/>
              <a:t>Social networks help us identify the direct and indirect relationships between people, groups, and the things with which they interact, allowing users to rate, review, and discover each other and the things they care about</a:t>
            </a:r>
          </a:p>
          <a:p>
            <a:r>
              <a:rPr lang="en-US" dirty="0"/>
              <a:t>Geospatial:</a:t>
            </a:r>
          </a:p>
          <a:p>
            <a:pPr lvl="1"/>
            <a:r>
              <a:rPr lang="en-US" dirty="0"/>
              <a:t>Geospatial applications of graph databases range from calculating routes between locations in an abstract network such as a road or rail network, airspace network, or logistical network to spatial operations such as find all points of interest in a bounded area or find the center of a region</a:t>
            </a:r>
          </a:p>
        </p:txBody>
      </p:sp>
      <p:sp>
        <p:nvSpPr>
          <p:cNvPr id="4" name="Date Placeholder 3"/>
          <p:cNvSpPr>
            <a:spLocks noGrp="1"/>
          </p:cNvSpPr>
          <p:nvPr>
            <p:ph type="dt" sz="half" idx="10"/>
          </p:nvPr>
        </p:nvSpPr>
        <p:spPr/>
        <p:txBody>
          <a:bodyPr/>
          <a:lstStyle/>
          <a:p>
            <a:pPr>
              <a:defRPr/>
            </a:pPr>
            <a:fld id="{6B2F25AB-0176-472C-8A3A-EFC88CE6A59D}" type="datetime1">
              <a:rPr lang="en-US">
                <a:solidFill>
                  <a:prstClr val="black">
                    <a:tint val="75000"/>
                  </a:prstClr>
                </a:solidFill>
                <a:latin typeface="Arial"/>
              </a:rPr>
              <a:pPr>
                <a:defRPr/>
              </a:pPr>
              <a:t>3/3/2019</a:t>
            </a:fld>
            <a:endParaRPr lang="en-GB" dirty="0">
              <a:solidFill>
                <a:prstClr val="black">
                  <a:tint val="75000"/>
                </a:prstClr>
              </a:solidFill>
              <a:latin typeface="Arial"/>
            </a:endParaRPr>
          </a:p>
        </p:txBody>
      </p:sp>
      <p:sp>
        <p:nvSpPr>
          <p:cNvPr id="5" name="Footer Placeholder 4"/>
          <p:cNvSpPr>
            <a:spLocks noGrp="1"/>
          </p:cNvSpPr>
          <p:nvPr>
            <p:ph type="ftr" sz="quarter" idx="11"/>
          </p:nvPr>
        </p:nvSpPr>
        <p:spPr/>
        <p:txBody>
          <a:bodyPr/>
          <a:lstStyle/>
          <a:p>
            <a:pPr>
              <a:defRPr/>
            </a:pPr>
            <a:r>
              <a:rPr lang="en-US">
                <a:solidFill>
                  <a:prstClr val="black">
                    <a:tint val="75000"/>
                  </a:prstClr>
                </a:solidFill>
                <a:latin typeface="Arial"/>
              </a:rPr>
              <a:t>Landscape of Modern Data Management</a:t>
            </a:r>
          </a:p>
        </p:txBody>
      </p:sp>
      <p:sp>
        <p:nvSpPr>
          <p:cNvPr id="6" name="Slide Number Placeholder 5"/>
          <p:cNvSpPr>
            <a:spLocks noGrp="1"/>
          </p:cNvSpPr>
          <p:nvPr>
            <p:ph type="sldNum" sz="quarter" idx="12"/>
          </p:nvPr>
        </p:nvSpPr>
        <p:spPr/>
        <p:txBody>
          <a:bodyPr/>
          <a:lstStyle/>
          <a:p>
            <a:pPr>
              <a:defRPr/>
            </a:pPr>
            <a:fld id="{4F493F0C-CB82-43FA-9338-77937A94D356}" type="slidenum">
              <a:rPr lang="en-GB">
                <a:solidFill>
                  <a:prstClr val="black">
                    <a:tint val="75000"/>
                  </a:prstClr>
                </a:solidFill>
                <a:latin typeface="Arial"/>
              </a:rPr>
              <a:pPr>
                <a:defRPr/>
              </a:pPr>
              <a:t>26</a:t>
            </a:fld>
            <a:endParaRPr lang="en-GB">
              <a:solidFill>
                <a:prstClr val="black">
                  <a:tint val="75000"/>
                </a:prstClr>
              </a:solidFill>
              <a:latin typeface="Arial"/>
            </a:endParaRPr>
          </a:p>
        </p:txBody>
      </p:sp>
    </p:spTree>
    <p:extLst>
      <p:ext uri="{BB962C8B-B14F-4D97-AF65-F5344CB8AC3E}">
        <p14:creationId xmlns:p14="http://schemas.microsoft.com/office/powerpoint/2010/main" val="30039626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NoSQL</a:t>
            </a:r>
            <a:r>
              <a:rPr lang="en-US" dirty="0"/>
              <a:t> – Graph DBs,</a:t>
            </a:r>
            <a:r>
              <a:rPr lang="el-GR" dirty="0"/>
              <a:t> </a:t>
            </a:r>
            <a:r>
              <a:rPr lang="en-US" dirty="0"/>
              <a:t>Motivating Apps (2) </a:t>
            </a:r>
          </a:p>
        </p:txBody>
      </p:sp>
      <p:sp>
        <p:nvSpPr>
          <p:cNvPr id="3" name="Content Placeholder 2"/>
          <p:cNvSpPr>
            <a:spLocks noGrp="1"/>
          </p:cNvSpPr>
          <p:nvPr>
            <p:ph idx="1"/>
          </p:nvPr>
        </p:nvSpPr>
        <p:spPr/>
        <p:txBody>
          <a:bodyPr>
            <a:normAutofit fontScale="92500" lnSpcReduction="20000"/>
          </a:bodyPr>
          <a:lstStyle/>
          <a:p>
            <a:r>
              <a:rPr lang="en-US" dirty="0"/>
              <a:t>Recommendation:</a:t>
            </a:r>
          </a:p>
          <a:p>
            <a:pPr lvl="1"/>
            <a:r>
              <a:rPr lang="en-US" dirty="0"/>
              <a:t>Recommendation algorithms establish relationships between people and things: other people, products, services, media content—whatever is relevant to the domain in which the recommendation is employed. Relationships are established based on users’ behaviors, whether purchasing, producing, consuming, rating, or reviewing the resources in question</a:t>
            </a:r>
          </a:p>
          <a:p>
            <a:r>
              <a:rPr lang="en-US" dirty="0"/>
              <a:t>Network Management:</a:t>
            </a:r>
          </a:p>
          <a:p>
            <a:pPr lvl="1"/>
            <a:r>
              <a:rPr lang="en-US" dirty="0"/>
              <a:t>the physical and virtual assets inside a data center can be easily modeled with a graph. Communications networks are graph structures; graph databases are, therefore, a great fit for modeling, storing, and querying this kind of domain data</a:t>
            </a:r>
          </a:p>
        </p:txBody>
      </p:sp>
      <p:sp>
        <p:nvSpPr>
          <p:cNvPr id="4" name="Date Placeholder 3"/>
          <p:cNvSpPr>
            <a:spLocks noGrp="1"/>
          </p:cNvSpPr>
          <p:nvPr>
            <p:ph type="dt" sz="half" idx="10"/>
          </p:nvPr>
        </p:nvSpPr>
        <p:spPr/>
        <p:txBody>
          <a:bodyPr/>
          <a:lstStyle/>
          <a:p>
            <a:pPr>
              <a:defRPr/>
            </a:pPr>
            <a:fld id="{336DB423-53CF-4F49-95A0-B1E8906C8C17}" type="datetime1">
              <a:rPr lang="en-US">
                <a:solidFill>
                  <a:prstClr val="black">
                    <a:tint val="75000"/>
                  </a:prstClr>
                </a:solidFill>
                <a:latin typeface="Arial"/>
              </a:rPr>
              <a:pPr>
                <a:defRPr/>
              </a:pPr>
              <a:t>3/3/2019</a:t>
            </a:fld>
            <a:endParaRPr lang="en-GB" dirty="0">
              <a:solidFill>
                <a:prstClr val="black">
                  <a:tint val="75000"/>
                </a:prstClr>
              </a:solidFill>
              <a:latin typeface="Arial"/>
            </a:endParaRPr>
          </a:p>
        </p:txBody>
      </p:sp>
      <p:sp>
        <p:nvSpPr>
          <p:cNvPr id="5" name="Footer Placeholder 4"/>
          <p:cNvSpPr>
            <a:spLocks noGrp="1"/>
          </p:cNvSpPr>
          <p:nvPr>
            <p:ph type="ftr" sz="quarter" idx="11"/>
          </p:nvPr>
        </p:nvSpPr>
        <p:spPr/>
        <p:txBody>
          <a:bodyPr/>
          <a:lstStyle/>
          <a:p>
            <a:pPr>
              <a:defRPr/>
            </a:pPr>
            <a:r>
              <a:rPr lang="en-US">
                <a:solidFill>
                  <a:prstClr val="black">
                    <a:tint val="75000"/>
                  </a:prstClr>
                </a:solidFill>
                <a:latin typeface="Arial"/>
              </a:rPr>
              <a:t>Landscape of Modern Data Management</a:t>
            </a:r>
          </a:p>
        </p:txBody>
      </p:sp>
      <p:sp>
        <p:nvSpPr>
          <p:cNvPr id="6" name="Slide Number Placeholder 5"/>
          <p:cNvSpPr>
            <a:spLocks noGrp="1"/>
          </p:cNvSpPr>
          <p:nvPr>
            <p:ph type="sldNum" sz="quarter" idx="12"/>
          </p:nvPr>
        </p:nvSpPr>
        <p:spPr/>
        <p:txBody>
          <a:bodyPr/>
          <a:lstStyle/>
          <a:p>
            <a:pPr>
              <a:defRPr/>
            </a:pPr>
            <a:fld id="{4F493F0C-CB82-43FA-9338-77937A94D356}" type="slidenum">
              <a:rPr lang="en-GB">
                <a:solidFill>
                  <a:prstClr val="black">
                    <a:tint val="75000"/>
                  </a:prstClr>
                </a:solidFill>
                <a:latin typeface="Arial"/>
              </a:rPr>
              <a:pPr>
                <a:defRPr/>
              </a:pPr>
              <a:t>27</a:t>
            </a:fld>
            <a:endParaRPr lang="en-GB">
              <a:solidFill>
                <a:prstClr val="black">
                  <a:tint val="75000"/>
                </a:prstClr>
              </a:solidFill>
              <a:latin typeface="Arial"/>
            </a:endParaRPr>
          </a:p>
        </p:txBody>
      </p:sp>
    </p:spTree>
    <p:extLst>
      <p:ext uri="{BB962C8B-B14F-4D97-AF65-F5344CB8AC3E}">
        <p14:creationId xmlns:p14="http://schemas.microsoft.com/office/powerpoint/2010/main" val="8691006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a:solidFill>
                  <a:prstClr val="black">
                    <a:tint val="75000"/>
                  </a:prstClr>
                </a:solidFill>
                <a:latin typeface="Arial"/>
              </a:rPr>
              <a:t>DGB 5/2013</a:t>
            </a:r>
          </a:p>
        </p:txBody>
      </p:sp>
      <p:sp>
        <p:nvSpPr>
          <p:cNvPr id="5" name="Slide Number Placeholder 4"/>
          <p:cNvSpPr>
            <a:spLocks noGrp="1"/>
          </p:cNvSpPr>
          <p:nvPr>
            <p:ph type="sldNum" sz="quarter" idx="12"/>
          </p:nvPr>
        </p:nvSpPr>
        <p:spPr/>
        <p:txBody>
          <a:bodyPr/>
          <a:lstStyle/>
          <a:p>
            <a:fld id="{B94A0634-974A-46A7-B268-05D2A189DA49}" type="slidenum">
              <a:rPr lang="en-US">
                <a:solidFill>
                  <a:prstClr val="black">
                    <a:tint val="75000"/>
                  </a:prstClr>
                </a:solidFill>
                <a:latin typeface="Arial"/>
              </a:rPr>
              <a:pPr/>
              <a:t>28</a:t>
            </a:fld>
            <a:endParaRPr lang="en-US">
              <a:solidFill>
                <a:prstClr val="black">
                  <a:tint val="75000"/>
                </a:prstClr>
              </a:solidFill>
              <a:latin typeface="Arial"/>
            </a:endParaRPr>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67014" y="920750"/>
            <a:ext cx="6657975" cy="5314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p:cNvSpPr/>
          <p:nvPr/>
        </p:nvSpPr>
        <p:spPr>
          <a:xfrm>
            <a:off x="1752600" y="6235707"/>
            <a:ext cx="2430474" cy="246221"/>
          </a:xfrm>
          <a:prstGeom prst="rect">
            <a:avLst/>
          </a:prstGeom>
        </p:spPr>
        <p:txBody>
          <a:bodyPr wrap="none">
            <a:spAutoFit/>
          </a:bodyPr>
          <a:lstStyle/>
          <a:p>
            <a:r>
              <a:rPr lang="en-US" sz="1000" dirty="0">
                <a:solidFill>
                  <a:prstClr val="black"/>
                </a:solidFill>
                <a:latin typeface="Arial"/>
              </a:rPr>
              <a:t>Source: BIG – Section 5 -  (</a:t>
            </a:r>
            <a:r>
              <a:rPr lang="en-US" sz="1000" dirty="0" err="1">
                <a:solidFill>
                  <a:prstClr val="black"/>
                </a:solidFill>
                <a:latin typeface="Arial"/>
              </a:rPr>
              <a:t>Buerli</a:t>
            </a:r>
            <a:r>
              <a:rPr lang="en-US" sz="1000" dirty="0">
                <a:solidFill>
                  <a:prstClr val="black"/>
                </a:solidFill>
                <a:latin typeface="Arial"/>
              </a:rPr>
              <a:t> 2012)</a:t>
            </a:r>
          </a:p>
        </p:txBody>
      </p:sp>
    </p:spTree>
    <p:extLst>
      <p:ext uri="{BB962C8B-B14F-4D97-AF65-F5344CB8AC3E}">
        <p14:creationId xmlns:p14="http://schemas.microsoft.com/office/powerpoint/2010/main" val="9570683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NoSQL Databases</a:t>
            </a:r>
          </a:p>
        </p:txBody>
      </p:sp>
      <p:pic>
        <p:nvPicPr>
          <p:cNvPr id="512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82000" y="1567822"/>
            <a:ext cx="1600200" cy="21050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29400" y="3810000"/>
            <a:ext cx="1981200" cy="1981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93771" y="4130040"/>
            <a:ext cx="1524000" cy="152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5"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86000" y="4127863"/>
            <a:ext cx="1524000" cy="152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6"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43200" y="2168441"/>
            <a:ext cx="857250" cy="790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2538549" y="3006906"/>
            <a:ext cx="1223476" cy="369332"/>
          </a:xfrm>
          <a:prstGeom prst="rect">
            <a:avLst/>
          </a:prstGeom>
          <a:noFill/>
        </p:spPr>
        <p:txBody>
          <a:bodyPr wrap="none" rtlCol="0">
            <a:spAutoFit/>
          </a:bodyPr>
          <a:lstStyle/>
          <a:p>
            <a:r>
              <a:rPr lang="en-US" dirty="0">
                <a:solidFill>
                  <a:prstClr val="black"/>
                </a:solidFill>
                <a:latin typeface="Arial"/>
              </a:rPr>
              <a:t>Voldemort</a:t>
            </a:r>
          </a:p>
        </p:txBody>
      </p:sp>
    </p:spTree>
    <p:extLst>
      <p:ext uri="{BB962C8B-B14F-4D97-AF65-F5344CB8AC3E}">
        <p14:creationId xmlns:p14="http://schemas.microsoft.com/office/powerpoint/2010/main" val="11542096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78C14-85F8-494D-B776-B42BB297FE69}"/>
              </a:ext>
            </a:extLst>
          </p:cNvPr>
          <p:cNvSpPr>
            <a:spLocks noGrp="1"/>
          </p:cNvSpPr>
          <p:nvPr>
            <p:ph type="title"/>
          </p:nvPr>
        </p:nvSpPr>
        <p:spPr/>
        <p:txBody>
          <a:bodyPr/>
          <a:lstStyle/>
          <a:p>
            <a:r>
              <a:rPr lang="en-US" dirty="0"/>
              <a:t>Schedule for Remainder of Semester</a:t>
            </a:r>
          </a:p>
        </p:txBody>
      </p:sp>
      <p:sp>
        <p:nvSpPr>
          <p:cNvPr id="3" name="Content Placeholder 2">
            <a:extLst>
              <a:ext uri="{FF2B5EF4-FFF2-40B4-BE49-F238E27FC236}">
                <a16:creationId xmlns:a16="http://schemas.microsoft.com/office/drawing/2014/main" id="{4751852B-544D-42FE-A17A-C22A2875C3FC}"/>
              </a:ext>
            </a:extLst>
          </p:cNvPr>
          <p:cNvSpPr>
            <a:spLocks noGrp="1"/>
          </p:cNvSpPr>
          <p:nvPr>
            <p:ph idx="1"/>
          </p:nvPr>
        </p:nvSpPr>
        <p:spPr/>
        <p:txBody>
          <a:bodyPr>
            <a:normAutofit fontScale="77500" lnSpcReduction="20000"/>
          </a:bodyPr>
          <a:lstStyle/>
          <a:p>
            <a:r>
              <a:rPr lang="en-US" b="1" dirty="0"/>
              <a:t>There is a make-up class to be fit in sometime (TBD + Possible Additional Speaker – T. Au).</a:t>
            </a:r>
          </a:p>
          <a:p>
            <a:r>
              <a:rPr lang="en-US" b="1" dirty="0"/>
              <a:t>March 12 – </a:t>
            </a:r>
            <a:r>
              <a:rPr lang="en-US" b="1" dirty="0" err="1"/>
              <a:t>DataBase</a:t>
            </a:r>
            <a:r>
              <a:rPr lang="en-US" b="1" dirty="0"/>
              <a:t> Management</a:t>
            </a:r>
          </a:p>
          <a:p>
            <a:r>
              <a:rPr lang="en-US" b="1" dirty="0"/>
              <a:t>March 26 – Data Stream Management + Data Stream Analysis</a:t>
            </a:r>
          </a:p>
          <a:p>
            <a:r>
              <a:rPr lang="en-US" b="1" dirty="0"/>
              <a:t>April 2 – Finish Data Stream Analysis + Analytics (Recommenders)</a:t>
            </a:r>
          </a:p>
          <a:p>
            <a:r>
              <a:rPr lang="en-US" b="1" dirty="0"/>
              <a:t>April 9 – Recommender Systems</a:t>
            </a:r>
          </a:p>
          <a:p>
            <a:r>
              <a:rPr lang="en-US" b="1" dirty="0"/>
              <a:t>April 16 – Ensembles – Boosting (</a:t>
            </a:r>
            <a:r>
              <a:rPr lang="en-US" b="1" dirty="0" err="1"/>
              <a:t>Adaboost</a:t>
            </a:r>
            <a:r>
              <a:rPr lang="en-US" b="1" dirty="0"/>
              <a:t>, </a:t>
            </a:r>
            <a:r>
              <a:rPr lang="en-US" b="1" dirty="0" err="1"/>
              <a:t>XGBoost</a:t>
            </a:r>
            <a:r>
              <a:rPr lang="en-US" b="1" dirty="0"/>
              <a:t>)</a:t>
            </a:r>
          </a:p>
          <a:p>
            <a:r>
              <a:rPr lang="en-US" b="1" dirty="0"/>
              <a:t>April 23 – Governance++</a:t>
            </a:r>
          </a:p>
          <a:p>
            <a:r>
              <a:rPr lang="en-US" b="1" dirty="0"/>
              <a:t>April 30 – Visualization (Hu), Team Projects, Selected Topics.</a:t>
            </a:r>
          </a:p>
          <a:p>
            <a:r>
              <a:rPr lang="en-US" b="1" dirty="0"/>
              <a:t>May 7 – Team Reports – Oral</a:t>
            </a:r>
          </a:p>
          <a:p>
            <a:r>
              <a:rPr lang="en-US" b="1" dirty="0"/>
              <a:t>May 10 – Team Reports - Written</a:t>
            </a:r>
          </a:p>
        </p:txBody>
      </p:sp>
      <p:sp>
        <p:nvSpPr>
          <p:cNvPr id="4" name="Footer Placeholder 3">
            <a:extLst>
              <a:ext uri="{FF2B5EF4-FFF2-40B4-BE49-F238E27FC236}">
                <a16:creationId xmlns:a16="http://schemas.microsoft.com/office/drawing/2014/main" id="{98069AA5-0DF4-4997-B9D7-DCF2990B9431}"/>
              </a:ext>
            </a:extLst>
          </p:cNvPr>
          <p:cNvSpPr>
            <a:spLocks noGrp="1"/>
          </p:cNvSpPr>
          <p:nvPr>
            <p:ph type="ftr" sz="quarter" idx="11"/>
          </p:nvPr>
        </p:nvSpPr>
        <p:spPr/>
        <p:txBody>
          <a:bodyPr/>
          <a:lstStyle/>
          <a:p>
            <a:r>
              <a:rPr lang="en-US"/>
              <a:t>DGB 5/2013</a:t>
            </a:r>
          </a:p>
        </p:txBody>
      </p:sp>
      <p:sp>
        <p:nvSpPr>
          <p:cNvPr id="5" name="Slide Number Placeholder 4">
            <a:extLst>
              <a:ext uri="{FF2B5EF4-FFF2-40B4-BE49-F238E27FC236}">
                <a16:creationId xmlns:a16="http://schemas.microsoft.com/office/drawing/2014/main" id="{9CB78058-F022-449D-AF41-F4344CC50E0B}"/>
              </a:ext>
            </a:extLst>
          </p:cNvPr>
          <p:cNvSpPr>
            <a:spLocks noGrp="1"/>
          </p:cNvSpPr>
          <p:nvPr>
            <p:ph type="sldNum" sz="quarter" idx="12"/>
          </p:nvPr>
        </p:nvSpPr>
        <p:spPr/>
        <p:txBody>
          <a:bodyPr/>
          <a:lstStyle/>
          <a:p>
            <a:fld id="{B94A0634-974A-46A7-B268-05D2A189DA49}" type="slidenum">
              <a:rPr lang="en-US" smtClean="0"/>
              <a:t>3</a:t>
            </a:fld>
            <a:endParaRPr lang="en-US"/>
          </a:p>
        </p:txBody>
      </p:sp>
    </p:spTree>
    <p:extLst>
      <p:ext uri="{BB962C8B-B14F-4D97-AF65-F5344CB8AC3E}">
        <p14:creationId xmlns:p14="http://schemas.microsoft.com/office/powerpoint/2010/main" val="293270054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p:txBody>
          <a:bodyPr/>
          <a:lstStyle/>
          <a:p>
            <a:r>
              <a:rPr lang="en-US" altLang="en-US"/>
              <a:t>Dynamo and BigTable</a:t>
            </a:r>
          </a:p>
        </p:txBody>
      </p:sp>
      <p:sp>
        <p:nvSpPr>
          <p:cNvPr id="90115" name="Rectangle 3"/>
          <p:cNvSpPr>
            <a:spLocks noGrp="1" noChangeArrowheads="1"/>
          </p:cNvSpPr>
          <p:nvPr>
            <p:ph type="body" idx="1"/>
          </p:nvPr>
        </p:nvSpPr>
        <p:spPr/>
        <p:txBody>
          <a:bodyPr/>
          <a:lstStyle/>
          <a:p>
            <a:r>
              <a:rPr lang="en-US" altLang="en-US" sz="2400" dirty="0"/>
              <a:t>Three major papers were the seeds of the NoSQL movement</a:t>
            </a:r>
          </a:p>
          <a:p>
            <a:pPr lvl="1"/>
            <a:r>
              <a:rPr lang="en-US" altLang="en-US" sz="2200" dirty="0" err="1"/>
              <a:t>BigTable</a:t>
            </a:r>
            <a:r>
              <a:rPr lang="en-US" altLang="en-US" sz="2200" dirty="0"/>
              <a:t> (Google)</a:t>
            </a:r>
          </a:p>
          <a:p>
            <a:pPr lvl="1"/>
            <a:r>
              <a:rPr lang="en-US" altLang="en-US" sz="2200" dirty="0"/>
              <a:t>Dynamo (Amazon)</a:t>
            </a:r>
          </a:p>
          <a:p>
            <a:pPr lvl="2"/>
            <a:r>
              <a:rPr lang="en-US" altLang="en-US" sz="2000" dirty="0"/>
              <a:t>Gossip protocol (discovery and error detection)</a:t>
            </a:r>
          </a:p>
          <a:p>
            <a:pPr lvl="2"/>
            <a:r>
              <a:rPr lang="en-US" altLang="en-US" sz="2000" dirty="0"/>
              <a:t>Distributed key-value data store</a:t>
            </a:r>
          </a:p>
          <a:p>
            <a:pPr lvl="2"/>
            <a:r>
              <a:rPr lang="en-US" altLang="en-US" sz="2000" dirty="0"/>
              <a:t>Eventual consistency</a:t>
            </a:r>
          </a:p>
          <a:p>
            <a:pPr lvl="1"/>
            <a:r>
              <a:rPr lang="en-US" altLang="en-US" sz="2400" dirty="0"/>
              <a:t>CAP Theorem</a:t>
            </a:r>
          </a:p>
        </p:txBody>
      </p:sp>
    </p:spTree>
    <p:extLst>
      <p:ext uri="{BB962C8B-B14F-4D97-AF65-F5344CB8AC3E}">
        <p14:creationId xmlns:p14="http://schemas.microsoft.com/office/powerpoint/2010/main" val="130734849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p:txBody>
          <a:bodyPr/>
          <a:lstStyle/>
          <a:p>
            <a:r>
              <a:rPr lang="en-US" altLang="en-US" dirty="0"/>
              <a:t>NoSQL, Dynamo and </a:t>
            </a:r>
            <a:r>
              <a:rPr lang="en-US" altLang="en-US" dirty="0" err="1"/>
              <a:t>BigTable</a:t>
            </a:r>
            <a:endParaRPr lang="en-US" altLang="en-US" dirty="0"/>
          </a:p>
        </p:txBody>
      </p:sp>
      <p:sp>
        <p:nvSpPr>
          <p:cNvPr id="90115" name="Rectangle 3"/>
          <p:cNvSpPr>
            <a:spLocks noGrp="1" noChangeArrowheads="1"/>
          </p:cNvSpPr>
          <p:nvPr>
            <p:ph type="body" idx="1"/>
          </p:nvPr>
        </p:nvSpPr>
        <p:spPr/>
        <p:txBody>
          <a:bodyPr/>
          <a:lstStyle/>
          <a:p>
            <a:r>
              <a:rPr lang="en-US" altLang="en-US" sz="2400" dirty="0"/>
              <a:t>Examples:</a:t>
            </a:r>
          </a:p>
          <a:p>
            <a:pPr lvl="1">
              <a:lnSpc>
                <a:spcPct val="200000"/>
              </a:lnSpc>
            </a:pPr>
            <a:r>
              <a:rPr lang="en-US" altLang="en-US" sz="2000" dirty="0" err="1"/>
              <a:t>Hbase</a:t>
            </a:r>
            <a:r>
              <a:rPr lang="en-US" altLang="en-US" sz="2000" dirty="0"/>
              <a:t> is a clone of Google </a:t>
            </a:r>
            <a:r>
              <a:rPr lang="en-US" altLang="en-US" sz="2000" dirty="0" err="1"/>
              <a:t>BigTable</a:t>
            </a:r>
            <a:endParaRPr lang="en-US" altLang="en-US" sz="2000" dirty="0"/>
          </a:p>
          <a:p>
            <a:pPr lvl="1">
              <a:lnSpc>
                <a:spcPct val="200000"/>
              </a:lnSpc>
            </a:pPr>
            <a:r>
              <a:rPr lang="en-US" altLang="en-US" sz="2000" dirty="0"/>
              <a:t>Cassandra was built by Facebook and merges concepts from Amazon Dynamo and Google </a:t>
            </a:r>
            <a:r>
              <a:rPr lang="en-US" altLang="en-US" sz="2000" dirty="0" err="1"/>
              <a:t>BigTable</a:t>
            </a:r>
            <a:endParaRPr lang="en-US" altLang="en-US" sz="2000" dirty="0"/>
          </a:p>
          <a:p>
            <a:pPr lvl="1">
              <a:lnSpc>
                <a:spcPct val="200000"/>
              </a:lnSpc>
            </a:pPr>
            <a:r>
              <a:rPr lang="en-US" altLang="en-US" sz="2000" dirty="0"/>
              <a:t>MongoDB is an attempt to keep as much of the benefits of the relational model as possible, while adjusting to scale.</a:t>
            </a:r>
          </a:p>
        </p:txBody>
      </p:sp>
    </p:spTree>
    <p:extLst>
      <p:ext uri="{BB962C8B-B14F-4D97-AF65-F5344CB8AC3E}">
        <p14:creationId xmlns:p14="http://schemas.microsoft.com/office/powerpoint/2010/main" val="66667582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r>
              <a:rPr lang="en-US" altLang="en-US"/>
              <a:t>The Perfect Storm</a:t>
            </a:r>
          </a:p>
        </p:txBody>
      </p:sp>
      <p:sp>
        <p:nvSpPr>
          <p:cNvPr id="18435" name="Rectangle 3"/>
          <p:cNvSpPr>
            <a:spLocks noGrp="1" noChangeArrowheads="1"/>
          </p:cNvSpPr>
          <p:nvPr>
            <p:ph type="body" idx="1"/>
          </p:nvPr>
        </p:nvSpPr>
        <p:spPr/>
        <p:txBody>
          <a:bodyPr/>
          <a:lstStyle/>
          <a:p>
            <a:r>
              <a:rPr lang="en-US" altLang="en-US" sz="2400" dirty="0"/>
              <a:t>Large datasets, acceptance of alternatives, and dynamically-typed data has come together in a perfect storm</a:t>
            </a:r>
          </a:p>
          <a:p>
            <a:r>
              <a:rPr lang="en-US" altLang="en-US" sz="2400" dirty="0"/>
              <a:t>Not a backlash/rebellion against RDBMS</a:t>
            </a:r>
          </a:p>
          <a:p>
            <a:r>
              <a:rPr lang="en-US" altLang="en-US" sz="2400" dirty="0"/>
              <a:t>SQL is a rich query language that cannot be rivaled by the current list of NoSQL offerings.  It is also a relatively simpler data model than many of the NoSQL models.</a:t>
            </a:r>
          </a:p>
        </p:txBody>
      </p:sp>
    </p:spTree>
    <p:extLst>
      <p:ext uri="{BB962C8B-B14F-4D97-AF65-F5344CB8AC3E}">
        <p14:creationId xmlns:p14="http://schemas.microsoft.com/office/powerpoint/2010/main" val="208502787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r>
              <a:rPr lang="en-US" altLang="en-US"/>
              <a:t>What kinds of NoSQL</a:t>
            </a:r>
          </a:p>
        </p:txBody>
      </p:sp>
      <p:sp>
        <p:nvSpPr>
          <p:cNvPr id="16387" name="Rectangle 3"/>
          <p:cNvSpPr>
            <a:spLocks noGrp="1" noChangeArrowheads="1"/>
          </p:cNvSpPr>
          <p:nvPr>
            <p:ph type="body" idx="1"/>
          </p:nvPr>
        </p:nvSpPr>
        <p:spPr>
          <a:xfrm>
            <a:off x="1752604" y="1143000"/>
            <a:ext cx="7693025" cy="4038600"/>
          </a:xfrm>
        </p:spPr>
        <p:txBody>
          <a:bodyPr/>
          <a:lstStyle/>
          <a:p>
            <a:pPr>
              <a:lnSpc>
                <a:spcPct val="90000"/>
              </a:lnSpc>
            </a:pPr>
            <a:r>
              <a:rPr lang="en-US" altLang="en-US" sz="2400"/>
              <a:t>NoSQL solutions fall into two major areas:</a:t>
            </a:r>
          </a:p>
          <a:p>
            <a:pPr lvl="1">
              <a:lnSpc>
                <a:spcPct val="90000"/>
              </a:lnSpc>
            </a:pPr>
            <a:r>
              <a:rPr lang="en-US" altLang="en-US" sz="2200"/>
              <a:t>Key/Value or ‘the big hash table’.</a:t>
            </a:r>
          </a:p>
          <a:p>
            <a:pPr lvl="2">
              <a:lnSpc>
                <a:spcPct val="90000"/>
              </a:lnSpc>
            </a:pPr>
            <a:r>
              <a:rPr lang="en-US" altLang="en-US" sz="2000"/>
              <a:t>Amazon S3 (Dynamo)</a:t>
            </a:r>
          </a:p>
          <a:p>
            <a:pPr lvl="2">
              <a:lnSpc>
                <a:spcPct val="90000"/>
              </a:lnSpc>
            </a:pPr>
            <a:r>
              <a:rPr lang="en-US" altLang="en-US" sz="2000"/>
              <a:t>Voldemort</a:t>
            </a:r>
          </a:p>
          <a:p>
            <a:pPr lvl="2">
              <a:lnSpc>
                <a:spcPct val="90000"/>
              </a:lnSpc>
            </a:pPr>
            <a:r>
              <a:rPr lang="en-US" altLang="en-US" sz="2000"/>
              <a:t>Scalaris</a:t>
            </a:r>
          </a:p>
          <a:p>
            <a:pPr lvl="1">
              <a:lnSpc>
                <a:spcPct val="90000"/>
              </a:lnSpc>
            </a:pPr>
            <a:r>
              <a:rPr lang="en-US" altLang="en-US" sz="2200"/>
              <a:t>Schema-less which comes in multiple flavors, column-based, document-based or graph-based.</a:t>
            </a:r>
          </a:p>
          <a:p>
            <a:pPr lvl="2">
              <a:lnSpc>
                <a:spcPct val="90000"/>
              </a:lnSpc>
            </a:pPr>
            <a:r>
              <a:rPr lang="en-US" altLang="en-US" sz="2000"/>
              <a:t>Cassandra (column-based)</a:t>
            </a:r>
          </a:p>
          <a:p>
            <a:pPr lvl="2">
              <a:lnSpc>
                <a:spcPct val="90000"/>
              </a:lnSpc>
            </a:pPr>
            <a:r>
              <a:rPr lang="en-US" altLang="en-US" sz="2000"/>
              <a:t>CouchDB (document-based)</a:t>
            </a:r>
          </a:p>
          <a:p>
            <a:pPr lvl="2">
              <a:lnSpc>
                <a:spcPct val="90000"/>
              </a:lnSpc>
            </a:pPr>
            <a:r>
              <a:rPr lang="en-US" altLang="en-US" sz="2000"/>
              <a:t>Neo4J (graph-based)</a:t>
            </a:r>
          </a:p>
          <a:p>
            <a:pPr lvl="2">
              <a:lnSpc>
                <a:spcPct val="90000"/>
              </a:lnSpc>
            </a:pPr>
            <a:r>
              <a:rPr lang="en-US" altLang="en-US" sz="2000"/>
              <a:t>HBase (column-based) </a:t>
            </a:r>
          </a:p>
        </p:txBody>
      </p:sp>
    </p:spTree>
    <p:extLst>
      <p:ext uri="{BB962C8B-B14F-4D97-AF65-F5344CB8AC3E}">
        <p14:creationId xmlns:p14="http://schemas.microsoft.com/office/powerpoint/2010/main" val="409579529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altLang="en-US"/>
              <a:t>Key/Value</a:t>
            </a:r>
          </a:p>
        </p:txBody>
      </p:sp>
      <p:sp>
        <p:nvSpPr>
          <p:cNvPr id="10243" name="Rectangle 3"/>
          <p:cNvSpPr>
            <a:spLocks noGrp="1" noChangeArrowheads="1"/>
          </p:cNvSpPr>
          <p:nvPr>
            <p:ph type="body" idx="1"/>
          </p:nvPr>
        </p:nvSpPr>
        <p:spPr/>
        <p:txBody>
          <a:bodyPr/>
          <a:lstStyle/>
          <a:p>
            <a:pPr>
              <a:lnSpc>
                <a:spcPct val="90000"/>
              </a:lnSpc>
              <a:buFont typeface="Webdings" pitchFamily="18" charset="2"/>
              <a:buNone/>
            </a:pPr>
            <a:r>
              <a:rPr lang="en-US" altLang="en-US" sz="2400" i="1"/>
              <a:t>Pros</a:t>
            </a:r>
            <a:r>
              <a:rPr lang="en-US" altLang="en-US" sz="2400"/>
              <a:t>:</a:t>
            </a:r>
          </a:p>
          <a:p>
            <a:pPr lvl="1">
              <a:lnSpc>
                <a:spcPct val="90000"/>
              </a:lnSpc>
            </a:pPr>
            <a:r>
              <a:rPr lang="en-US" altLang="en-US" sz="2200"/>
              <a:t>very fast</a:t>
            </a:r>
          </a:p>
          <a:p>
            <a:pPr lvl="1">
              <a:lnSpc>
                <a:spcPct val="90000"/>
              </a:lnSpc>
            </a:pPr>
            <a:r>
              <a:rPr lang="en-US" altLang="en-US" sz="2200"/>
              <a:t>very scalable</a:t>
            </a:r>
          </a:p>
          <a:p>
            <a:pPr lvl="1">
              <a:lnSpc>
                <a:spcPct val="90000"/>
              </a:lnSpc>
            </a:pPr>
            <a:r>
              <a:rPr lang="en-US" altLang="en-US" sz="2200"/>
              <a:t>simple model</a:t>
            </a:r>
          </a:p>
          <a:p>
            <a:pPr lvl="1">
              <a:lnSpc>
                <a:spcPct val="90000"/>
              </a:lnSpc>
            </a:pPr>
            <a:r>
              <a:rPr lang="en-US" altLang="en-US" sz="2200"/>
              <a:t>able to distribute horizontally</a:t>
            </a:r>
          </a:p>
          <a:p>
            <a:pPr lvl="1">
              <a:lnSpc>
                <a:spcPct val="90000"/>
              </a:lnSpc>
              <a:buFontTx/>
              <a:buNone/>
            </a:pPr>
            <a:endParaRPr lang="en-US" altLang="en-US" sz="2200" b="1"/>
          </a:p>
          <a:p>
            <a:pPr>
              <a:lnSpc>
                <a:spcPct val="90000"/>
              </a:lnSpc>
              <a:buFont typeface="Webdings" pitchFamily="18" charset="2"/>
              <a:buNone/>
            </a:pPr>
            <a:r>
              <a:rPr lang="en-US" altLang="en-US" sz="2400" i="1"/>
              <a:t>Cons</a:t>
            </a:r>
            <a:r>
              <a:rPr lang="en-US" altLang="en-US" sz="2400"/>
              <a:t>: </a:t>
            </a:r>
          </a:p>
          <a:p>
            <a:pPr lvl="1">
              <a:lnSpc>
                <a:spcPct val="90000"/>
              </a:lnSpc>
              <a:buFontTx/>
              <a:buNone/>
            </a:pPr>
            <a:r>
              <a:rPr lang="en-US" altLang="en-US"/>
              <a:t>- </a:t>
            </a:r>
            <a:r>
              <a:rPr lang="en-US" altLang="en-US" sz="2200"/>
              <a:t>many data structures (objects) can't be easily modeled as key value pairs</a:t>
            </a:r>
            <a:r>
              <a:rPr lang="en-US" altLang="en-US"/>
              <a:t> </a:t>
            </a:r>
          </a:p>
        </p:txBody>
      </p:sp>
    </p:spTree>
    <p:extLst>
      <p:ext uri="{BB962C8B-B14F-4D97-AF65-F5344CB8AC3E}">
        <p14:creationId xmlns:p14="http://schemas.microsoft.com/office/powerpoint/2010/main" val="128042944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r>
              <a:rPr lang="en-US" altLang="en-US"/>
              <a:t>Schema-Less</a:t>
            </a:r>
          </a:p>
        </p:txBody>
      </p:sp>
      <p:sp>
        <p:nvSpPr>
          <p:cNvPr id="22531" name="Rectangle 3"/>
          <p:cNvSpPr>
            <a:spLocks noGrp="1" noChangeArrowheads="1"/>
          </p:cNvSpPr>
          <p:nvPr>
            <p:ph type="body" idx="1"/>
          </p:nvPr>
        </p:nvSpPr>
        <p:spPr/>
        <p:txBody>
          <a:bodyPr/>
          <a:lstStyle/>
          <a:p>
            <a:pPr>
              <a:lnSpc>
                <a:spcPct val="90000"/>
              </a:lnSpc>
              <a:buFont typeface="Webdings" pitchFamily="18" charset="2"/>
              <a:buNone/>
            </a:pPr>
            <a:r>
              <a:rPr lang="en-US" altLang="en-US" sz="2400" i="1"/>
              <a:t>Pros</a:t>
            </a:r>
            <a:r>
              <a:rPr lang="en-US" altLang="en-US" sz="2400"/>
              <a:t>:</a:t>
            </a:r>
          </a:p>
          <a:p>
            <a:pPr lvl="1">
              <a:lnSpc>
                <a:spcPct val="90000"/>
              </a:lnSpc>
              <a:buFontTx/>
              <a:buNone/>
            </a:pPr>
            <a:r>
              <a:rPr lang="en-US" altLang="en-US" sz="2200"/>
              <a:t>- Schema-less data model is richer than key/value pairs</a:t>
            </a:r>
          </a:p>
          <a:p>
            <a:pPr lvl="1">
              <a:lnSpc>
                <a:spcPct val="90000"/>
              </a:lnSpc>
              <a:buFontTx/>
              <a:buChar char="-"/>
            </a:pPr>
            <a:r>
              <a:rPr lang="en-US" altLang="en-US" sz="2200"/>
              <a:t>eventual consistency</a:t>
            </a:r>
          </a:p>
          <a:p>
            <a:pPr lvl="1">
              <a:lnSpc>
                <a:spcPct val="90000"/>
              </a:lnSpc>
              <a:buFontTx/>
              <a:buChar char="-"/>
            </a:pPr>
            <a:r>
              <a:rPr lang="en-US" altLang="en-US" sz="2200"/>
              <a:t>many are distributed</a:t>
            </a:r>
          </a:p>
          <a:p>
            <a:pPr lvl="1">
              <a:lnSpc>
                <a:spcPct val="90000"/>
              </a:lnSpc>
              <a:buFontTx/>
              <a:buChar char="-"/>
            </a:pPr>
            <a:r>
              <a:rPr lang="en-US" altLang="en-US" sz="2200"/>
              <a:t>still provide excellent performance and scalability</a:t>
            </a:r>
            <a:br>
              <a:rPr lang="en-US" altLang="en-US" sz="2200"/>
            </a:br>
            <a:endParaRPr lang="en-US" altLang="en-US" sz="2200"/>
          </a:p>
          <a:p>
            <a:pPr>
              <a:lnSpc>
                <a:spcPct val="90000"/>
              </a:lnSpc>
              <a:buFontTx/>
              <a:buNone/>
            </a:pPr>
            <a:r>
              <a:rPr lang="en-US" altLang="en-US" sz="2400" i="1"/>
              <a:t>Cons</a:t>
            </a:r>
            <a:r>
              <a:rPr lang="en-US" altLang="en-US" sz="2400"/>
              <a:t>: </a:t>
            </a:r>
          </a:p>
          <a:p>
            <a:pPr lvl="1">
              <a:lnSpc>
                <a:spcPct val="90000"/>
              </a:lnSpc>
              <a:buFontTx/>
              <a:buNone/>
            </a:pPr>
            <a:r>
              <a:rPr lang="en-US" altLang="en-US"/>
              <a:t>- </a:t>
            </a:r>
            <a:r>
              <a:rPr lang="en-US" altLang="en-US" sz="2200"/>
              <a:t>typically no ACID transactions or joins </a:t>
            </a:r>
          </a:p>
        </p:txBody>
      </p:sp>
    </p:spTree>
    <p:extLst>
      <p:ext uri="{BB962C8B-B14F-4D97-AF65-F5344CB8AC3E}">
        <p14:creationId xmlns:p14="http://schemas.microsoft.com/office/powerpoint/2010/main" val="138432260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p:txBody>
          <a:bodyPr/>
          <a:lstStyle/>
          <a:p>
            <a:r>
              <a:rPr lang="en-US" altLang="en-US"/>
              <a:t>Common Advantages</a:t>
            </a:r>
          </a:p>
        </p:txBody>
      </p:sp>
      <p:sp>
        <p:nvSpPr>
          <p:cNvPr id="68611" name="Rectangle 3"/>
          <p:cNvSpPr>
            <a:spLocks noGrp="1" noChangeArrowheads="1"/>
          </p:cNvSpPr>
          <p:nvPr>
            <p:ph type="body" idx="1"/>
          </p:nvPr>
        </p:nvSpPr>
        <p:spPr>
          <a:xfrm>
            <a:off x="1752600" y="1295400"/>
            <a:ext cx="8610600" cy="4953000"/>
          </a:xfrm>
        </p:spPr>
        <p:txBody>
          <a:bodyPr>
            <a:normAutofit fontScale="92500"/>
          </a:bodyPr>
          <a:lstStyle/>
          <a:p>
            <a:r>
              <a:rPr lang="en-US" altLang="en-US"/>
              <a:t>Cheap, easy to implement (open source)</a:t>
            </a:r>
          </a:p>
          <a:p>
            <a:r>
              <a:rPr lang="en-US" altLang="en-US"/>
              <a:t>Data are replicated to multiple nodes (therefore identical and fault-tolerant) and can be partitioned</a:t>
            </a:r>
          </a:p>
          <a:p>
            <a:pPr lvl="1"/>
            <a:r>
              <a:rPr lang="en-US" altLang="en-US" sz="2200"/>
              <a:t>Down nodes easily replaced</a:t>
            </a:r>
          </a:p>
          <a:p>
            <a:pPr lvl="1"/>
            <a:r>
              <a:rPr lang="en-US" altLang="en-US" sz="2200"/>
              <a:t>No single point of failure</a:t>
            </a:r>
          </a:p>
          <a:p>
            <a:r>
              <a:rPr lang="en-US" altLang="en-US"/>
              <a:t>Easy to distribute</a:t>
            </a:r>
          </a:p>
          <a:p>
            <a:r>
              <a:rPr lang="en-US" altLang="en-US"/>
              <a:t>Don't require a schema</a:t>
            </a:r>
          </a:p>
          <a:p>
            <a:r>
              <a:rPr lang="en-US" altLang="en-US"/>
              <a:t>Can scale up and down</a:t>
            </a:r>
          </a:p>
          <a:p>
            <a:r>
              <a:rPr lang="en-US" altLang="en-US"/>
              <a:t>Relax the data consistency requirement (CAP)</a:t>
            </a:r>
          </a:p>
        </p:txBody>
      </p:sp>
    </p:spTree>
    <p:extLst>
      <p:ext uri="{BB962C8B-B14F-4D97-AF65-F5344CB8AC3E}">
        <p14:creationId xmlns:p14="http://schemas.microsoft.com/office/powerpoint/2010/main" val="157289030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r>
              <a:rPr lang="en-US" altLang="en-US"/>
              <a:t>What am I giving up?</a:t>
            </a:r>
          </a:p>
        </p:txBody>
      </p:sp>
      <p:sp>
        <p:nvSpPr>
          <p:cNvPr id="6147" name="Rectangle 3"/>
          <p:cNvSpPr>
            <a:spLocks noGrp="1" noChangeArrowheads="1"/>
          </p:cNvSpPr>
          <p:nvPr>
            <p:ph type="body" idx="1"/>
          </p:nvPr>
        </p:nvSpPr>
        <p:spPr/>
        <p:txBody>
          <a:bodyPr/>
          <a:lstStyle/>
          <a:p>
            <a:pPr>
              <a:lnSpc>
                <a:spcPct val="90000"/>
              </a:lnSpc>
            </a:pPr>
            <a:r>
              <a:rPr lang="en-US" altLang="en-US" sz="2400"/>
              <a:t>joins</a:t>
            </a:r>
          </a:p>
          <a:p>
            <a:pPr>
              <a:lnSpc>
                <a:spcPct val="90000"/>
              </a:lnSpc>
            </a:pPr>
            <a:r>
              <a:rPr lang="en-US" altLang="en-US" sz="2400"/>
              <a:t>group by</a:t>
            </a:r>
          </a:p>
          <a:p>
            <a:pPr>
              <a:lnSpc>
                <a:spcPct val="90000"/>
              </a:lnSpc>
            </a:pPr>
            <a:r>
              <a:rPr lang="en-US" altLang="en-US" sz="2400"/>
              <a:t>order by</a:t>
            </a:r>
          </a:p>
          <a:p>
            <a:pPr>
              <a:lnSpc>
                <a:spcPct val="90000"/>
              </a:lnSpc>
            </a:pPr>
            <a:r>
              <a:rPr lang="en-US" altLang="en-US" sz="2400"/>
              <a:t>ACID transactions</a:t>
            </a:r>
          </a:p>
          <a:p>
            <a:pPr>
              <a:lnSpc>
                <a:spcPct val="90000"/>
              </a:lnSpc>
            </a:pPr>
            <a:r>
              <a:rPr lang="en-US" altLang="en-US" sz="2400"/>
              <a:t>SQL as a sometimes frustrating but still powerful query language</a:t>
            </a:r>
          </a:p>
          <a:p>
            <a:pPr>
              <a:lnSpc>
                <a:spcPct val="90000"/>
              </a:lnSpc>
            </a:pPr>
            <a:r>
              <a:rPr lang="en-US" altLang="en-US" sz="2400"/>
              <a:t>easy integration with other applications that support SQL</a:t>
            </a:r>
          </a:p>
        </p:txBody>
      </p:sp>
    </p:spTree>
    <p:extLst>
      <p:ext uri="{BB962C8B-B14F-4D97-AF65-F5344CB8AC3E}">
        <p14:creationId xmlns:p14="http://schemas.microsoft.com/office/powerpoint/2010/main" val="9186204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HBase</a:t>
            </a:r>
          </a:p>
        </p:txBody>
      </p:sp>
      <p:sp>
        <p:nvSpPr>
          <p:cNvPr id="3" name="Subtitle 2"/>
          <p:cNvSpPr>
            <a:spLocks noGrp="1"/>
          </p:cNvSpPr>
          <p:nvPr>
            <p:ph type="subTitle" idx="1"/>
          </p:nvPr>
        </p:nvSpPr>
        <p:spPr/>
        <p:txBody>
          <a:bodyPr>
            <a:normAutofit/>
          </a:bodyPr>
          <a:lstStyle/>
          <a:p>
            <a:r>
              <a:rPr lang="en-US" sz="2400" dirty="0"/>
              <a:t>2014-09-19</a:t>
            </a:r>
          </a:p>
          <a:p>
            <a:endParaRPr lang="en-US" sz="2400" dirty="0"/>
          </a:p>
        </p:txBody>
      </p:sp>
    </p:spTree>
    <p:extLst>
      <p:ext uri="{BB962C8B-B14F-4D97-AF65-F5344CB8AC3E}">
        <p14:creationId xmlns:p14="http://schemas.microsoft.com/office/powerpoint/2010/main" val="178422958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HBase Agenda</a:t>
            </a:r>
          </a:p>
        </p:txBody>
      </p:sp>
      <p:sp>
        <p:nvSpPr>
          <p:cNvPr id="3" name="Content Placeholder 2"/>
          <p:cNvSpPr>
            <a:spLocks noGrp="1"/>
          </p:cNvSpPr>
          <p:nvPr>
            <p:ph idx="1"/>
          </p:nvPr>
        </p:nvSpPr>
        <p:spPr/>
        <p:txBody>
          <a:bodyPr/>
          <a:lstStyle/>
          <a:p>
            <a:r>
              <a:rPr lang="en-US" dirty="0"/>
              <a:t>Hadoop Ecosystem</a:t>
            </a:r>
          </a:p>
          <a:p>
            <a:r>
              <a:rPr lang="en-US" dirty="0"/>
              <a:t>HBase is / is NOT</a:t>
            </a:r>
          </a:p>
          <a:p>
            <a:r>
              <a:rPr lang="en-US" dirty="0"/>
              <a:t>Examples</a:t>
            </a:r>
          </a:p>
          <a:p>
            <a:r>
              <a:rPr lang="en-US" dirty="0"/>
              <a:t>HBase main features</a:t>
            </a:r>
          </a:p>
          <a:p>
            <a:r>
              <a:rPr lang="en-US" dirty="0"/>
              <a:t>HBase </a:t>
            </a:r>
            <a:r>
              <a:rPr lang="en-US" dirty="0" err="1"/>
              <a:t>vs</a:t>
            </a:r>
            <a:r>
              <a:rPr lang="en-US" dirty="0"/>
              <a:t> other systems</a:t>
            </a:r>
          </a:p>
          <a:p>
            <a:endParaRPr lang="en-US" dirty="0"/>
          </a:p>
        </p:txBody>
      </p:sp>
    </p:spTree>
    <p:extLst>
      <p:ext uri="{BB962C8B-B14F-4D97-AF65-F5344CB8AC3E}">
        <p14:creationId xmlns:p14="http://schemas.microsoft.com/office/powerpoint/2010/main" val="1069895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solidFill>
                  <a:schemeClr val="tx2">
                    <a:lumMod val="75000"/>
                  </a:schemeClr>
                </a:solidFill>
              </a:rPr>
              <a:t>Term paper Discussion</a:t>
            </a:r>
          </a:p>
        </p:txBody>
      </p:sp>
      <p:sp>
        <p:nvSpPr>
          <p:cNvPr id="4" name="Footer Placeholder 3"/>
          <p:cNvSpPr>
            <a:spLocks noGrp="1"/>
          </p:cNvSpPr>
          <p:nvPr>
            <p:ph type="ftr" sz="quarter" idx="11"/>
          </p:nvPr>
        </p:nvSpPr>
        <p:spPr/>
        <p:txBody>
          <a:bodyPr/>
          <a:lstStyle/>
          <a:p>
            <a:r>
              <a:rPr lang="en-US"/>
              <a:t>DGB 5/2013</a:t>
            </a:r>
          </a:p>
        </p:txBody>
      </p:sp>
      <p:sp>
        <p:nvSpPr>
          <p:cNvPr id="5" name="Slide Number Placeholder 4"/>
          <p:cNvSpPr>
            <a:spLocks noGrp="1"/>
          </p:cNvSpPr>
          <p:nvPr>
            <p:ph type="sldNum" sz="quarter" idx="12"/>
          </p:nvPr>
        </p:nvSpPr>
        <p:spPr/>
        <p:txBody>
          <a:bodyPr/>
          <a:lstStyle/>
          <a:p>
            <a:fld id="{B94A0634-974A-46A7-B268-05D2A189DA49}" type="slidenum">
              <a:rPr lang="en-US" smtClean="0"/>
              <a:t>4</a:t>
            </a:fld>
            <a:endParaRPr lang="en-US"/>
          </a:p>
        </p:txBody>
      </p:sp>
    </p:spTree>
    <p:extLst>
      <p:ext uri="{BB962C8B-B14F-4D97-AF65-F5344CB8AC3E}">
        <p14:creationId xmlns:p14="http://schemas.microsoft.com/office/powerpoint/2010/main" val="130979338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Hadoop Ecosystem</a:t>
            </a:r>
          </a:p>
        </p:txBody>
      </p:sp>
      <p:pic>
        <p:nvPicPr>
          <p:cNvPr id="1027" name="Picture 3" descr="D:\SIT Google Drive\Big Data Seminar\ppt materials\Hadoop Ecosystem_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7401" y="1981200"/>
            <a:ext cx="8047514" cy="44272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358006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HBase is</a:t>
            </a:r>
          </a:p>
        </p:txBody>
      </p:sp>
      <p:sp>
        <p:nvSpPr>
          <p:cNvPr id="3" name="Content Placeholder 2"/>
          <p:cNvSpPr>
            <a:spLocks noGrp="1"/>
          </p:cNvSpPr>
          <p:nvPr>
            <p:ph idx="1"/>
          </p:nvPr>
        </p:nvSpPr>
        <p:spPr/>
        <p:txBody>
          <a:bodyPr>
            <a:normAutofit/>
          </a:bodyPr>
          <a:lstStyle/>
          <a:p>
            <a:r>
              <a:rPr lang="en-US" dirty="0"/>
              <a:t>Open-source Apache project</a:t>
            </a:r>
          </a:p>
          <a:p>
            <a:r>
              <a:rPr lang="en-US" dirty="0"/>
              <a:t>Column-oriented model for big sparse table</a:t>
            </a:r>
          </a:p>
          <a:p>
            <a:r>
              <a:rPr lang="en-US" dirty="0"/>
              <a:t>Modeled after </a:t>
            </a:r>
            <a:r>
              <a:rPr lang="en-US" dirty="0">
                <a:hlinkClick r:id="rId3"/>
              </a:rPr>
              <a:t>Google's Big table</a:t>
            </a:r>
            <a:endParaRPr lang="en-US" dirty="0"/>
          </a:p>
          <a:p>
            <a:r>
              <a:rPr lang="en-US" dirty="0"/>
              <a:t>Non-relational, distributed, large database</a:t>
            </a:r>
          </a:p>
          <a:p>
            <a:r>
              <a:rPr lang="en-US" dirty="0"/>
              <a:t>Consistent and partition tolerant</a:t>
            </a:r>
          </a:p>
        </p:txBody>
      </p:sp>
    </p:spTree>
    <p:extLst>
      <p:ext uri="{BB962C8B-B14F-4D97-AF65-F5344CB8AC3E}">
        <p14:creationId xmlns:p14="http://schemas.microsoft.com/office/powerpoint/2010/main" val="170776116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HBase is NOT</a:t>
            </a:r>
          </a:p>
        </p:txBody>
      </p:sp>
      <p:sp>
        <p:nvSpPr>
          <p:cNvPr id="3" name="Content Placeholder 2"/>
          <p:cNvSpPr>
            <a:spLocks noGrp="1"/>
          </p:cNvSpPr>
          <p:nvPr>
            <p:ph idx="1"/>
          </p:nvPr>
        </p:nvSpPr>
        <p:spPr/>
        <p:txBody>
          <a:bodyPr>
            <a:normAutofit/>
          </a:bodyPr>
          <a:lstStyle/>
          <a:p>
            <a:r>
              <a:rPr lang="en-US" sz="2800" dirty="0"/>
              <a:t>Not a SQL speaker</a:t>
            </a:r>
          </a:p>
          <a:p>
            <a:pPr lvl="1"/>
            <a:r>
              <a:rPr lang="en-US" sz="2400" dirty="0"/>
              <a:t>Not an RDBMS or HDFS replacement</a:t>
            </a:r>
          </a:p>
          <a:p>
            <a:pPr lvl="1"/>
            <a:r>
              <a:rPr lang="en-US" sz="2400" dirty="0"/>
              <a:t>No JOIN across records</a:t>
            </a:r>
          </a:p>
          <a:p>
            <a:r>
              <a:rPr lang="en-US" sz="2800" dirty="0"/>
              <a:t>Not suited for small datasets</a:t>
            </a:r>
          </a:p>
          <a:p>
            <a:r>
              <a:rPr lang="en-US" sz="2800" dirty="0"/>
              <a:t>Not suited for low-latency data access</a:t>
            </a:r>
          </a:p>
          <a:p>
            <a:r>
              <a:rPr lang="en-US" sz="2800" dirty="0"/>
              <a:t>No full support for ACID</a:t>
            </a:r>
          </a:p>
          <a:p>
            <a:pPr lvl="1"/>
            <a:r>
              <a:rPr lang="en-US" sz="2400" dirty="0"/>
              <a:t>(Atomicity, Consistency, Isolation, and Durability)</a:t>
            </a:r>
          </a:p>
          <a:p>
            <a:pPr lvl="1"/>
            <a:r>
              <a:rPr lang="en-US" sz="2400" dirty="0">
                <a:hlinkClick r:id="rId3"/>
              </a:rPr>
              <a:t>http://hadoop-hbase.blogspot.com/2012/03/acid-in-hbase.html</a:t>
            </a:r>
            <a:endParaRPr lang="en-US" sz="2400" dirty="0"/>
          </a:p>
          <a:p>
            <a:pPr lvl="1"/>
            <a:endParaRPr lang="en-US" sz="2400" dirty="0"/>
          </a:p>
        </p:txBody>
      </p:sp>
    </p:spTree>
    <p:extLst>
      <p:ext uri="{BB962C8B-B14F-4D97-AF65-F5344CB8AC3E}">
        <p14:creationId xmlns:p14="http://schemas.microsoft.com/office/powerpoint/2010/main" val="218454798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HBase: Master, Region, </a:t>
            </a:r>
            <a:r>
              <a:rPr lang="en-US" dirty="0" err="1"/>
              <a:t>RegionServer</a:t>
            </a:r>
            <a:endParaRPr lang="en-US" dirty="0"/>
          </a:p>
        </p:txBody>
      </p:sp>
      <p:sp>
        <p:nvSpPr>
          <p:cNvPr id="3" name="Content Placeholder 2"/>
          <p:cNvSpPr>
            <a:spLocks noGrp="1"/>
          </p:cNvSpPr>
          <p:nvPr>
            <p:ph idx="1"/>
          </p:nvPr>
        </p:nvSpPr>
        <p:spPr>
          <a:xfrm>
            <a:off x="1905000" y="1284128"/>
            <a:ext cx="8229600" cy="1672432"/>
          </a:xfrm>
        </p:spPr>
        <p:txBody>
          <a:bodyPr>
            <a:normAutofit/>
          </a:bodyPr>
          <a:lstStyle/>
          <a:p>
            <a:r>
              <a:rPr lang="en-US" sz="2400" dirty="0"/>
              <a:t>HBase Master</a:t>
            </a:r>
          </a:p>
          <a:p>
            <a:pPr lvl="1"/>
            <a:r>
              <a:rPr lang="en-US" sz="2000" dirty="0"/>
              <a:t>Coordinates the HBase Cluster: </a:t>
            </a:r>
          </a:p>
          <a:p>
            <a:pPr lvl="2"/>
            <a:r>
              <a:rPr lang="en-US" sz="1800" dirty="0"/>
              <a:t>Assignment/Balancing of the Regions</a:t>
            </a:r>
          </a:p>
          <a:p>
            <a:pPr lvl="1"/>
            <a:r>
              <a:rPr lang="en-US" sz="2000" dirty="0"/>
              <a:t>Handles Admin operations: create/delete/modify table, …</a:t>
            </a:r>
          </a:p>
        </p:txBody>
      </p:sp>
      <p:pic>
        <p:nvPicPr>
          <p:cNvPr id="3074" name="Picture 2" descr="D:\SIT Google Drive\Big Data Seminar\ppt materials\HBase Region, Region Serv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2839186"/>
            <a:ext cx="4470640" cy="4018821"/>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1905000" y="2971807"/>
            <a:ext cx="4953000" cy="6346353"/>
          </a:xfrm>
          <a:prstGeom prst="rect">
            <a:avLst/>
          </a:prstGeom>
        </p:spPr>
        <p:txBody>
          <a:bodyPr vert="horz" lIns="91440" tIns="45720" rIns="91440" bIns="45720" rtlCol="0">
            <a:normAutofit/>
          </a:bodyPr>
          <a:lstStyle/>
          <a:p>
            <a:pPr marL="342900" indent="-342900">
              <a:spcBef>
                <a:spcPct val="20000"/>
              </a:spcBef>
              <a:buFont typeface="Arial" pitchFamily="34" charset="0"/>
              <a:buChar char="•"/>
            </a:pPr>
            <a:r>
              <a:rPr lang="en-US" sz="2400" dirty="0">
                <a:solidFill>
                  <a:prstClr val="black"/>
                </a:solidFill>
                <a:latin typeface="Arial"/>
              </a:rPr>
              <a:t>Region</a:t>
            </a:r>
          </a:p>
          <a:p>
            <a:pPr marL="742950" lvl="1" indent="-285750">
              <a:spcBef>
                <a:spcPct val="20000"/>
              </a:spcBef>
              <a:buFont typeface="Arial" pitchFamily="34" charset="0"/>
              <a:buChar char="–"/>
            </a:pPr>
            <a:r>
              <a:rPr lang="en-US" sz="2000" dirty="0">
                <a:solidFill>
                  <a:prstClr val="black"/>
                </a:solidFill>
                <a:latin typeface="Arial"/>
              </a:rPr>
              <a:t>Contiguous, sorted range of rows stored together</a:t>
            </a:r>
          </a:p>
          <a:p>
            <a:pPr marL="742950" lvl="1" indent="-285750">
              <a:spcBef>
                <a:spcPct val="20000"/>
              </a:spcBef>
              <a:buFont typeface="Arial" pitchFamily="34" charset="0"/>
              <a:buChar char="–"/>
            </a:pPr>
            <a:r>
              <a:rPr lang="en-US" sz="2000" dirty="0">
                <a:solidFill>
                  <a:prstClr val="black"/>
                </a:solidFill>
                <a:latin typeface="Arial"/>
              </a:rPr>
              <a:t>Basic unit of scalability in HBase</a:t>
            </a:r>
          </a:p>
          <a:p>
            <a:pPr marL="742950" lvl="1" indent="-285750">
              <a:spcBef>
                <a:spcPct val="20000"/>
              </a:spcBef>
              <a:buFont typeface="Arial" pitchFamily="34" charset="0"/>
              <a:buChar char="–"/>
            </a:pPr>
            <a:r>
              <a:rPr lang="en-US" sz="2000" dirty="0">
                <a:solidFill>
                  <a:prstClr val="black"/>
                </a:solidFill>
                <a:latin typeface="Arial"/>
              </a:rPr>
              <a:t>Subset of table’s data</a:t>
            </a:r>
          </a:p>
          <a:p>
            <a:pPr marL="342900" indent="-342900">
              <a:spcBef>
                <a:spcPct val="20000"/>
              </a:spcBef>
              <a:buFont typeface="Arial" pitchFamily="34" charset="0"/>
              <a:buChar char="•"/>
            </a:pPr>
            <a:r>
              <a:rPr lang="en-US" sz="2400" dirty="0" err="1">
                <a:solidFill>
                  <a:prstClr val="black"/>
                </a:solidFill>
                <a:latin typeface="Arial"/>
              </a:rPr>
              <a:t>RegionServer</a:t>
            </a:r>
            <a:endParaRPr lang="en-US" sz="2400" dirty="0">
              <a:solidFill>
                <a:prstClr val="black"/>
              </a:solidFill>
              <a:latin typeface="Arial"/>
            </a:endParaRPr>
          </a:p>
          <a:p>
            <a:pPr marL="742950" lvl="1" indent="-285750">
              <a:spcBef>
                <a:spcPct val="20000"/>
              </a:spcBef>
              <a:buFont typeface="Arial" pitchFamily="34" charset="0"/>
              <a:buChar char="–"/>
            </a:pPr>
            <a:r>
              <a:rPr lang="en-US" sz="2000" dirty="0">
                <a:solidFill>
                  <a:prstClr val="black"/>
                </a:solidFill>
                <a:latin typeface="Arial"/>
              </a:rPr>
              <a:t>Contains a set of Regions</a:t>
            </a:r>
          </a:p>
          <a:p>
            <a:pPr marL="742950" lvl="1" indent="-285750">
              <a:spcBef>
                <a:spcPct val="20000"/>
              </a:spcBef>
              <a:buFont typeface="Arial" pitchFamily="34" charset="0"/>
              <a:buChar char="–"/>
            </a:pPr>
            <a:r>
              <a:rPr lang="en-US" sz="2000" dirty="0">
                <a:solidFill>
                  <a:prstClr val="black"/>
                </a:solidFill>
                <a:latin typeface="Arial"/>
              </a:rPr>
              <a:t>Handle read and writes</a:t>
            </a:r>
          </a:p>
        </p:txBody>
      </p:sp>
    </p:spTree>
    <p:extLst>
      <p:ext uri="{BB962C8B-B14F-4D97-AF65-F5344CB8AC3E}">
        <p14:creationId xmlns:p14="http://schemas.microsoft.com/office/powerpoint/2010/main" val="401285391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Logical Architecture</a:t>
            </a: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7400" y="1676400"/>
            <a:ext cx="8077200" cy="4686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9773630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able 23"/>
          <p:cNvGraphicFramePr>
            <a:graphicFrameLocks noGrp="1"/>
          </p:cNvGraphicFramePr>
          <p:nvPr>
            <p:extLst/>
          </p:nvPr>
        </p:nvGraphicFramePr>
        <p:xfrm>
          <a:off x="2639120" y="4114800"/>
          <a:ext cx="7031760" cy="1864360"/>
        </p:xfrm>
        <a:graphic>
          <a:graphicData uri="http://schemas.openxmlformats.org/drawingml/2006/table">
            <a:tbl>
              <a:tblPr firstRow="1">
                <a:tableStyleId>{5C22544A-7EE6-4342-B048-85BDC9FD1C3A}</a:tableStyleId>
              </a:tblPr>
              <a:tblGrid>
                <a:gridCol w="2161480">
                  <a:extLst>
                    <a:ext uri="{9D8B030D-6E8A-4147-A177-3AD203B41FA5}">
                      <a16:colId xmlns:a16="http://schemas.microsoft.com/office/drawing/2014/main" val="20000"/>
                    </a:ext>
                  </a:extLst>
                </a:gridCol>
                <a:gridCol w="1371600">
                  <a:extLst>
                    <a:ext uri="{9D8B030D-6E8A-4147-A177-3AD203B41FA5}">
                      <a16:colId xmlns:a16="http://schemas.microsoft.com/office/drawing/2014/main" val="20001"/>
                    </a:ext>
                  </a:extLst>
                </a:gridCol>
                <a:gridCol w="1066800">
                  <a:extLst>
                    <a:ext uri="{9D8B030D-6E8A-4147-A177-3AD203B41FA5}">
                      <a16:colId xmlns:a16="http://schemas.microsoft.com/office/drawing/2014/main" val="20002"/>
                    </a:ext>
                  </a:extLst>
                </a:gridCol>
                <a:gridCol w="1368340">
                  <a:extLst>
                    <a:ext uri="{9D8B030D-6E8A-4147-A177-3AD203B41FA5}">
                      <a16:colId xmlns:a16="http://schemas.microsoft.com/office/drawing/2014/main" val="20003"/>
                    </a:ext>
                  </a:extLst>
                </a:gridCol>
                <a:gridCol w="1063540">
                  <a:extLst>
                    <a:ext uri="{9D8B030D-6E8A-4147-A177-3AD203B41FA5}">
                      <a16:colId xmlns:a16="http://schemas.microsoft.com/office/drawing/2014/main" val="20004"/>
                    </a:ext>
                  </a:extLst>
                </a:gridCol>
              </a:tblGrid>
              <a:tr h="0">
                <a:tc>
                  <a:txBody>
                    <a:bodyPr/>
                    <a:lstStyle/>
                    <a:p>
                      <a:pPr algn="ctr"/>
                      <a:r>
                        <a:rPr lang="en-US" sz="2000" dirty="0"/>
                        <a:t>HBASE_ROW_KEY</a:t>
                      </a:r>
                    </a:p>
                  </a:txBody>
                  <a:tcPr/>
                </a:tc>
                <a:tc gridSpan="2">
                  <a:txBody>
                    <a:bodyPr/>
                    <a:lstStyle/>
                    <a:p>
                      <a:pPr algn="ctr"/>
                      <a:r>
                        <a:rPr lang="en-US" sz="2000" dirty="0"/>
                        <a:t>Contact</a:t>
                      </a:r>
                    </a:p>
                  </a:txBody>
                  <a:tcPr/>
                </a:tc>
                <a:tc hMerge="1">
                  <a:txBody>
                    <a:bodyPr/>
                    <a:lstStyle/>
                    <a:p>
                      <a:endParaRPr lang="en-US" sz="2000" dirty="0"/>
                    </a:p>
                  </a:txBody>
                  <a:tcPr/>
                </a:tc>
                <a:tc gridSpan="2">
                  <a:txBody>
                    <a:bodyPr/>
                    <a:lstStyle/>
                    <a:p>
                      <a:pPr algn="ctr"/>
                      <a:r>
                        <a:rPr lang="en-US" sz="2000" baseline="0" dirty="0"/>
                        <a:t>Name</a:t>
                      </a:r>
                      <a:endParaRPr lang="en-US" sz="2000" dirty="0"/>
                    </a:p>
                  </a:txBody>
                  <a:tcPr/>
                </a:tc>
                <a:tc hMerge="1">
                  <a:txBody>
                    <a:bodyPr/>
                    <a:lstStyle/>
                    <a:p>
                      <a:endParaRPr lang="en-US"/>
                    </a:p>
                  </a:txBody>
                  <a:tcPr/>
                </a:tc>
                <a:extLst>
                  <a:ext uri="{0D108BD9-81ED-4DB2-BD59-A6C34878D82A}">
                    <a16:rowId xmlns:a16="http://schemas.microsoft.com/office/drawing/2014/main" val="10000"/>
                  </a:ext>
                </a:extLst>
              </a:tr>
              <a:tr h="370840">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000" dirty="0" err="1"/>
                        <a:t>Student_ID</a:t>
                      </a:r>
                      <a:endParaRPr lang="en-US" sz="2000"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000" dirty="0"/>
                        <a:t>cell</a:t>
                      </a: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000" dirty="0"/>
                        <a:t>email</a:t>
                      </a:r>
                    </a:p>
                  </a:txBody>
                  <a:tcPr/>
                </a:tc>
                <a:tc>
                  <a:txBody>
                    <a:bodyPr/>
                    <a:lstStyle/>
                    <a:p>
                      <a:pPr algn="ctr"/>
                      <a:r>
                        <a:rPr lang="en-US" dirty="0"/>
                        <a:t>first</a:t>
                      </a:r>
                    </a:p>
                  </a:txBody>
                  <a:tcPr/>
                </a:tc>
                <a:tc>
                  <a:txBody>
                    <a:bodyPr/>
                    <a:lstStyle/>
                    <a:p>
                      <a:pPr algn="ctr"/>
                      <a:r>
                        <a:rPr lang="en-US" dirty="0"/>
                        <a:t>last</a:t>
                      </a:r>
                    </a:p>
                  </a:txBody>
                  <a:tcPr/>
                </a:tc>
                <a:extLst>
                  <a:ext uri="{0D108BD9-81ED-4DB2-BD59-A6C34878D82A}">
                    <a16:rowId xmlns:a16="http://schemas.microsoft.com/office/drawing/2014/main" val="10001"/>
                  </a:ext>
                </a:extLst>
              </a:tr>
              <a:tr h="370840">
                <a:tc>
                  <a:txBody>
                    <a:bodyPr/>
                    <a:lstStyle/>
                    <a:p>
                      <a:endParaRPr lang="en-US" sz="2000" dirty="0"/>
                    </a:p>
                  </a:txBody>
                  <a:tcPr/>
                </a:tc>
                <a:tc>
                  <a:txBody>
                    <a:bodyPr/>
                    <a:lstStyle/>
                    <a:p>
                      <a:endParaRPr lang="en-US" sz="2000" dirty="0"/>
                    </a:p>
                  </a:txBody>
                  <a:tcPr/>
                </a:tc>
                <a:tc>
                  <a:txBody>
                    <a:bodyPr/>
                    <a:lstStyle/>
                    <a:p>
                      <a:endParaRPr lang="en-US" sz="2000"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2"/>
                  </a:ext>
                </a:extLst>
              </a:tr>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3"/>
                  </a:ext>
                </a:extLst>
              </a:tr>
            </a:tbl>
          </a:graphicData>
        </a:graphic>
      </p:graphicFrame>
      <p:sp>
        <p:nvSpPr>
          <p:cNvPr id="2" name="Title 1"/>
          <p:cNvSpPr>
            <a:spLocks noGrp="1"/>
          </p:cNvSpPr>
          <p:nvPr>
            <p:ph type="title"/>
          </p:nvPr>
        </p:nvSpPr>
        <p:spPr>
          <a:xfrm>
            <a:off x="2040200" y="24902"/>
            <a:ext cx="8229600" cy="1143000"/>
          </a:xfrm>
        </p:spPr>
        <p:txBody>
          <a:bodyPr/>
          <a:lstStyle/>
          <a:p>
            <a:r>
              <a:rPr lang="en-US" dirty="0"/>
              <a:t>Column Families</a:t>
            </a:r>
          </a:p>
        </p:txBody>
      </p:sp>
      <p:sp>
        <p:nvSpPr>
          <p:cNvPr id="5" name="TextBox 4"/>
          <p:cNvSpPr txBox="1"/>
          <p:nvPr/>
        </p:nvSpPr>
        <p:spPr>
          <a:xfrm>
            <a:off x="2417640" y="2957627"/>
            <a:ext cx="7474720" cy="978729"/>
          </a:xfrm>
          <a:prstGeom prst="rect">
            <a:avLst/>
          </a:prstGeom>
          <a:effectLst>
            <a:outerShdw blurRad="50800" dist="88900" dir="2700000" algn="br">
              <a:srgbClr val="000000">
                <a:alpha val="43000"/>
              </a:srgbClr>
            </a:outerShdw>
          </a:effectLst>
        </p:spPr>
        <p:style>
          <a:lnRef idx="2">
            <a:schemeClr val="accent1"/>
          </a:lnRef>
          <a:fillRef idx="1">
            <a:schemeClr val="lt1"/>
          </a:fillRef>
          <a:effectRef idx="0">
            <a:schemeClr val="accent1"/>
          </a:effectRef>
          <a:fontRef idx="minor">
            <a:schemeClr val="dk1"/>
          </a:fontRef>
        </p:style>
        <p:txBody>
          <a:bodyPr wrap="square" lIns="182880" tIns="182880" rIns="182880" bIns="182880" rtlCol="0">
            <a:spAutoFit/>
          </a:bodyPr>
          <a:lstStyle/>
          <a:p>
            <a:pPr>
              <a:lnSpc>
                <a:spcPct val="110000"/>
              </a:lnSpc>
            </a:pPr>
            <a:r>
              <a:rPr lang="en-US" dirty="0">
                <a:solidFill>
                  <a:prstClr val="black"/>
                </a:solidFill>
                <a:latin typeface="Arial"/>
              </a:rPr>
              <a:t>Tables  ‘</a:t>
            </a:r>
            <a:r>
              <a:rPr lang="en-US" dirty="0" err="1">
                <a:solidFill>
                  <a:prstClr val="black"/>
                </a:solidFill>
                <a:latin typeface="Arial"/>
              </a:rPr>
              <a:t>student_info</a:t>
            </a:r>
            <a:r>
              <a:rPr lang="en-US" dirty="0">
                <a:solidFill>
                  <a:prstClr val="black"/>
                </a:solidFill>
                <a:latin typeface="Arial"/>
              </a:rPr>
              <a:t>’ are broken into groupings called ‘Column Families’.</a:t>
            </a:r>
            <a:endParaRPr lang="en-US" sz="2000" dirty="0">
              <a:solidFill>
                <a:prstClr val="black"/>
              </a:solidFill>
              <a:latin typeface="Arial"/>
              <a:cs typeface="Arial"/>
            </a:endParaRPr>
          </a:p>
        </p:txBody>
      </p:sp>
      <p:cxnSp>
        <p:nvCxnSpPr>
          <p:cNvPr id="6" name="Straight Arrow Connector 5"/>
          <p:cNvCxnSpPr>
            <a:stCxn id="5" idx="2"/>
          </p:cNvCxnSpPr>
          <p:nvPr/>
        </p:nvCxnSpPr>
        <p:spPr>
          <a:xfrm flipH="1">
            <a:off x="5668574" y="3936356"/>
            <a:ext cx="486426" cy="10224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a:stCxn id="5" idx="2"/>
          </p:cNvCxnSpPr>
          <p:nvPr/>
        </p:nvCxnSpPr>
        <p:spPr>
          <a:xfrm flipV="1">
            <a:off x="6155000" y="3934769"/>
            <a:ext cx="1922202" cy="158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3429003" y="5892671"/>
            <a:ext cx="5770035" cy="978729"/>
          </a:xfrm>
          <a:prstGeom prst="rect">
            <a:avLst/>
          </a:prstGeom>
          <a:effectLst>
            <a:outerShdw blurRad="50800" dist="88900" dir="2700000" algn="br">
              <a:srgbClr val="000000">
                <a:alpha val="43000"/>
              </a:srgbClr>
            </a:outerShdw>
          </a:effectLst>
        </p:spPr>
        <p:style>
          <a:lnRef idx="2">
            <a:schemeClr val="accent1"/>
          </a:lnRef>
          <a:fillRef idx="1">
            <a:schemeClr val="lt1"/>
          </a:fillRef>
          <a:effectRef idx="0">
            <a:schemeClr val="accent1"/>
          </a:effectRef>
          <a:fontRef idx="minor">
            <a:schemeClr val="dk1"/>
          </a:fontRef>
        </p:style>
        <p:txBody>
          <a:bodyPr wrap="square" lIns="182880" tIns="182880" rIns="182880" bIns="182880" rtlCol="0">
            <a:spAutoFit/>
          </a:bodyPr>
          <a:lstStyle/>
          <a:p>
            <a:pPr>
              <a:lnSpc>
                <a:spcPct val="110000"/>
              </a:lnSpc>
            </a:pPr>
            <a:r>
              <a:rPr lang="en-US" dirty="0">
                <a:solidFill>
                  <a:prstClr val="black"/>
                </a:solidFill>
                <a:latin typeface="Arial"/>
              </a:rPr>
              <a:t>Group data frequently accessed together and compressed</a:t>
            </a:r>
            <a:endParaRPr lang="en-US" sz="2000" dirty="0">
              <a:solidFill>
                <a:prstClr val="black"/>
              </a:solidFill>
              <a:latin typeface="Arial"/>
              <a:cs typeface="Arial"/>
            </a:endParaRPr>
          </a:p>
        </p:txBody>
      </p:sp>
      <p:cxnSp>
        <p:nvCxnSpPr>
          <p:cNvPr id="9" name="Straight Arrow Connector 8"/>
          <p:cNvCxnSpPr/>
          <p:nvPr/>
        </p:nvCxnSpPr>
        <p:spPr>
          <a:xfrm flipH="1" flipV="1">
            <a:off x="6155000" y="5029200"/>
            <a:ext cx="709974" cy="86346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flipV="1">
            <a:off x="6864977" y="5029200"/>
            <a:ext cx="1593227" cy="86346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3" name="Rectangle 12"/>
          <p:cNvSpPr/>
          <p:nvPr/>
        </p:nvSpPr>
        <p:spPr>
          <a:xfrm>
            <a:off x="1946800" y="905186"/>
            <a:ext cx="8416400" cy="2062103"/>
          </a:xfrm>
          <a:prstGeom prst="rect">
            <a:avLst/>
          </a:prstGeom>
        </p:spPr>
        <p:txBody>
          <a:bodyPr wrap="square">
            <a:spAutoFit/>
          </a:bodyPr>
          <a:lstStyle/>
          <a:p>
            <a:pPr marL="457200" indent="-457200">
              <a:buFont typeface="Arial" panose="020B0604020202020204" pitchFamily="34" charset="0"/>
              <a:buChar char="•"/>
            </a:pPr>
            <a:r>
              <a:rPr lang="en-US" altLang="zh-CN" sz="2800" dirty="0" err="1">
                <a:solidFill>
                  <a:prstClr val="black"/>
                </a:solidFill>
                <a:latin typeface="Arial"/>
              </a:rPr>
              <a:t>HBase</a:t>
            </a:r>
            <a:r>
              <a:rPr lang="en-US" altLang="zh-CN" sz="2800" dirty="0">
                <a:solidFill>
                  <a:prstClr val="black"/>
                </a:solidFill>
                <a:latin typeface="Arial"/>
              </a:rPr>
              <a:t> tables have a “Key: (Column/Value)” structure</a:t>
            </a:r>
          </a:p>
          <a:p>
            <a:pPr marL="914400" lvl="1" indent="-457200">
              <a:buFont typeface="Arial" panose="020B0604020202020204" pitchFamily="34" charset="0"/>
              <a:buChar char="•"/>
            </a:pPr>
            <a:r>
              <a:rPr lang="en-US" altLang="zh-CN" sz="2400" dirty="0">
                <a:solidFill>
                  <a:prstClr val="black"/>
                </a:solidFill>
                <a:latin typeface="Arial"/>
              </a:rPr>
              <a:t>Dynamic columns(qualifiers), no schema needed</a:t>
            </a:r>
          </a:p>
          <a:p>
            <a:pPr marL="914400" lvl="1" indent="-457200">
              <a:buFont typeface="Arial" panose="020B0604020202020204" pitchFamily="34" charset="0"/>
              <a:buChar char="•"/>
            </a:pPr>
            <a:r>
              <a:rPr lang="en-US" altLang="zh-CN" sz="2400" dirty="0">
                <a:solidFill>
                  <a:prstClr val="black"/>
                </a:solidFill>
                <a:latin typeface="Arial"/>
              </a:rPr>
              <a:t>“Fixed” column groups(column families)</a:t>
            </a:r>
          </a:p>
          <a:p>
            <a:pPr marL="914400" lvl="1" indent="-457200">
              <a:buFont typeface="Arial" panose="020B0604020202020204" pitchFamily="34" charset="0"/>
              <a:buChar char="•"/>
            </a:pPr>
            <a:r>
              <a:rPr lang="en-US" altLang="zh-CN" sz="2400" dirty="0">
                <a:solidFill>
                  <a:prstClr val="black"/>
                </a:solidFill>
                <a:latin typeface="Arial"/>
              </a:rPr>
              <a:t>table[</a:t>
            </a:r>
            <a:r>
              <a:rPr lang="en-US" altLang="zh-CN" sz="2400" dirty="0" err="1">
                <a:solidFill>
                  <a:prstClr val="black"/>
                </a:solidFill>
                <a:latin typeface="Arial"/>
              </a:rPr>
              <a:t>row:column_family:column</a:t>
            </a:r>
            <a:r>
              <a:rPr lang="en-US" altLang="zh-CN" sz="2400" dirty="0">
                <a:solidFill>
                  <a:prstClr val="black"/>
                </a:solidFill>
                <a:latin typeface="Arial"/>
              </a:rPr>
              <a:t>] = value</a:t>
            </a:r>
            <a:endParaRPr lang="en-US" altLang="zh-CN" dirty="0">
              <a:solidFill>
                <a:prstClr val="black"/>
              </a:solidFill>
              <a:latin typeface="Arial"/>
            </a:endParaRPr>
          </a:p>
        </p:txBody>
      </p:sp>
    </p:spTree>
    <p:extLst>
      <p:ext uri="{BB962C8B-B14F-4D97-AF65-F5344CB8AC3E}">
        <p14:creationId xmlns:p14="http://schemas.microsoft.com/office/powerpoint/2010/main" val="3085720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18243" y="-228600"/>
            <a:ext cx="8229600" cy="1143000"/>
          </a:xfrm>
        </p:spPr>
        <p:txBody>
          <a:bodyPr/>
          <a:lstStyle/>
          <a:p>
            <a:r>
              <a:rPr lang="en-US" dirty="0"/>
              <a:t>Rows and Columns</a:t>
            </a:r>
          </a:p>
        </p:txBody>
      </p:sp>
      <p:graphicFrame>
        <p:nvGraphicFramePr>
          <p:cNvPr id="4" name="Table 3"/>
          <p:cNvGraphicFramePr>
            <a:graphicFrameLocks noGrp="1"/>
          </p:cNvGraphicFramePr>
          <p:nvPr>
            <p:extLst/>
          </p:nvPr>
        </p:nvGraphicFramePr>
        <p:xfrm>
          <a:off x="1600201" y="1647617"/>
          <a:ext cx="9067800" cy="4986373"/>
        </p:xfrm>
        <a:graphic>
          <a:graphicData uri="http://schemas.openxmlformats.org/drawingml/2006/table">
            <a:tbl>
              <a:tblPr firstRow="1">
                <a:tableStyleId>{5C22544A-7EE6-4342-B048-85BDC9FD1C3A}</a:tableStyleId>
              </a:tblPr>
              <a:tblGrid>
                <a:gridCol w="1447799">
                  <a:extLst>
                    <a:ext uri="{9D8B030D-6E8A-4147-A177-3AD203B41FA5}">
                      <a16:colId xmlns:a16="http://schemas.microsoft.com/office/drawing/2014/main" val="20000"/>
                    </a:ext>
                  </a:extLst>
                </a:gridCol>
                <a:gridCol w="1898637">
                  <a:extLst>
                    <a:ext uri="{9D8B030D-6E8A-4147-A177-3AD203B41FA5}">
                      <a16:colId xmlns:a16="http://schemas.microsoft.com/office/drawing/2014/main" val="20001"/>
                    </a:ext>
                  </a:extLst>
                </a:gridCol>
                <a:gridCol w="1873784">
                  <a:extLst>
                    <a:ext uri="{9D8B030D-6E8A-4147-A177-3AD203B41FA5}">
                      <a16:colId xmlns:a16="http://schemas.microsoft.com/office/drawing/2014/main" val="20002"/>
                    </a:ext>
                  </a:extLst>
                </a:gridCol>
                <a:gridCol w="1955252">
                  <a:extLst>
                    <a:ext uri="{9D8B030D-6E8A-4147-A177-3AD203B41FA5}">
                      <a16:colId xmlns:a16="http://schemas.microsoft.com/office/drawing/2014/main" val="20003"/>
                    </a:ext>
                  </a:extLst>
                </a:gridCol>
                <a:gridCol w="1892328">
                  <a:extLst>
                    <a:ext uri="{9D8B030D-6E8A-4147-A177-3AD203B41FA5}">
                      <a16:colId xmlns:a16="http://schemas.microsoft.com/office/drawing/2014/main" val="20004"/>
                    </a:ext>
                  </a:extLst>
                </a:gridCol>
              </a:tblGrid>
              <a:tr h="758796">
                <a:tc>
                  <a:txBody>
                    <a:bodyPr/>
                    <a:lstStyle/>
                    <a:p>
                      <a:pPr algn="ctr"/>
                      <a:r>
                        <a:rPr lang="en-US" sz="2400" dirty="0" err="1"/>
                        <a:t>RowKey</a:t>
                      </a:r>
                      <a:endParaRPr lang="en-US" sz="2400" dirty="0"/>
                    </a:p>
                  </a:txBody>
                  <a:tcPr marT="60960" marB="60960"/>
                </a:tc>
                <a:tc gridSpan="2">
                  <a:txBody>
                    <a:bodyPr/>
                    <a:lstStyle/>
                    <a:p>
                      <a:pPr algn="ctr"/>
                      <a:r>
                        <a:rPr lang="en-US" sz="2400" dirty="0"/>
                        <a:t>Contact</a:t>
                      </a:r>
                    </a:p>
                  </a:txBody>
                  <a:tcPr marT="60960" marB="60960"/>
                </a:tc>
                <a:tc hMerge="1">
                  <a:txBody>
                    <a:bodyPr/>
                    <a:lstStyle/>
                    <a:p>
                      <a:endParaRPr lang="en-US" sz="2000" dirty="0"/>
                    </a:p>
                  </a:txBody>
                  <a:tcPr/>
                </a:tc>
                <a:tc gridSpan="2">
                  <a:txBody>
                    <a:bodyPr/>
                    <a:lstStyle/>
                    <a:p>
                      <a:pPr algn="ctr"/>
                      <a:r>
                        <a:rPr lang="en-US" sz="2400" baseline="0" dirty="0"/>
                        <a:t>Name</a:t>
                      </a:r>
                      <a:endParaRPr lang="en-US" sz="2400" dirty="0"/>
                    </a:p>
                  </a:txBody>
                  <a:tcPr marT="60960" marB="60960"/>
                </a:tc>
                <a:tc hMerge="1">
                  <a:txBody>
                    <a:bodyPr/>
                    <a:lstStyle/>
                    <a:p>
                      <a:endParaRPr lang="en-US"/>
                    </a:p>
                  </a:txBody>
                  <a:tcPr/>
                </a:tc>
                <a:extLst>
                  <a:ext uri="{0D108BD9-81ED-4DB2-BD59-A6C34878D82A}">
                    <a16:rowId xmlns:a16="http://schemas.microsoft.com/office/drawing/2014/main" val="10000"/>
                  </a:ext>
                </a:extLst>
              </a:tr>
              <a:tr h="1327893">
                <a:tc>
                  <a:txBody>
                    <a:bodyPr/>
                    <a:lstStyle/>
                    <a:p>
                      <a:r>
                        <a:rPr lang="en-US" sz="1800" dirty="0"/>
                        <a:t>0001</a:t>
                      </a:r>
                    </a:p>
                  </a:txBody>
                  <a:tcPr marT="60960" marB="6096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dirty="0"/>
                        <a:t>cell:201-***-****</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800" dirty="0"/>
                    </a:p>
                    <a:p>
                      <a:pPr marL="0" marR="0" indent="0" algn="l" defTabSz="457200" rtl="0" eaLnBrk="1" fontAlgn="auto" latinLnBrk="0" hangingPunct="1">
                        <a:lnSpc>
                          <a:spcPct val="100000"/>
                        </a:lnSpc>
                        <a:spcBef>
                          <a:spcPts val="0"/>
                        </a:spcBef>
                        <a:spcAft>
                          <a:spcPts val="0"/>
                        </a:spcAft>
                        <a:buClrTx/>
                        <a:buSzTx/>
                        <a:buFontTx/>
                        <a:buNone/>
                        <a:tabLst/>
                        <a:defRPr/>
                      </a:pPr>
                      <a:r>
                        <a:rPr lang="en-US" sz="1800" dirty="0"/>
                        <a:t>timestamp: 1412052327489</a:t>
                      </a:r>
                    </a:p>
                  </a:txBody>
                  <a:tcPr marT="60960" marB="6096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800" dirty="0"/>
                    </a:p>
                  </a:txBody>
                  <a:tcPr marT="60960" marB="6096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dirty="0"/>
                        <a:t>first: </a:t>
                      </a:r>
                      <a:r>
                        <a:rPr lang="en-US" sz="1800" dirty="0" err="1"/>
                        <a:t>Jone</a:t>
                      </a:r>
                      <a:endParaRPr lang="en-US" sz="1800" dirty="0"/>
                    </a:p>
                    <a:p>
                      <a:pPr marL="0" marR="0" indent="0" algn="l" defTabSz="457200" rtl="0" eaLnBrk="1" fontAlgn="auto" latinLnBrk="0" hangingPunct="1">
                        <a:lnSpc>
                          <a:spcPct val="100000"/>
                        </a:lnSpc>
                        <a:spcBef>
                          <a:spcPts val="0"/>
                        </a:spcBef>
                        <a:spcAft>
                          <a:spcPts val="0"/>
                        </a:spcAft>
                        <a:buClrTx/>
                        <a:buSzTx/>
                        <a:buFontTx/>
                        <a:buNone/>
                        <a:tabLst/>
                        <a:defRPr/>
                      </a:pPr>
                      <a:endParaRPr lang="en-US" sz="1800" dirty="0"/>
                    </a:p>
                    <a:p>
                      <a:pPr marL="0" marR="0" indent="0" algn="l" defTabSz="457200" rtl="0" eaLnBrk="1" fontAlgn="auto" latinLnBrk="0" hangingPunct="1">
                        <a:lnSpc>
                          <a:spcPct val="100000"/>
                        </a:lnSpc>
                        <a:spcBef>
                          <a:spcPts val="0"/>
                        </a:spcBef>
                        <a:spcAft>
                          <a:spcPts val="0"/>
                        </a:spcAft>
                        <a:buClrTx/>
                        <a:buSzTx/>
                        <a:buFontTx/>
                        <a:buNone/>
                        <a:tabLst/>
                        <a:defRPr/>
                      </a:pPr>
                      <a:r>
                        <a:rPr lang="en-US" sz="1800" dirty="0"/>
                        <a:t>timestamp: 1412052323268</a:t>
                      </a:r>
                    </a:p>
                  </a:txBody>
                  <a:tcPr marT="60960" marB="6096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dirty="0" err="1"/>
                        <a:t>last:Doe</a:t>
                      </a:r>
                      <a:endParaRPr lang="en-US" sz="1800" dirty="0"/>
                    </a:p>
                    <a:p>
                      <a:pPr marL="0" marR="0" indent="0" algn="l" defTabSz="457200" rtl="0" eaLnBrk="1" fontAlgn="auto" latinLnBrk="0" hangingPunct="1">
                        <a:lnSpc>
                          <a:spcPct val="100000"/>
                        </a:lnSpc>
                        <a:spcBef>
                          <a:spcPts val="0"/>
                        </a:spcBef>
                        <a:spcAft>
                          <a:spcPts val="0"/>
                        </a:spcAft>
                        <a:buClrTx/>
                        <a:buSzTx/>
                        <a:buFontTx/>
                        <a:buNone/>
                        <a:tabLst/>
                        <a:defRPr/>
                      </a:pPr>
                      <a:endParaRPr lang="en-US" sz="1800" dirty="0"/>
                    </a:p>
                    <a:p>
                      <a:pPr marL="0" marR="0" indent="0" algn="l" defTabSz="457200" rtl="0" eaLnBrk="1" fontAlgn="auto" latinLnBrk="0" hangingPunct="1">
                        <a:lnSpc>
                          <a:spcPct val="100000"/>
                        </a:lnSpc>
                        <a:spcBef>
                          <a:spcPts val="0"/>
                        </a:spcBef>
                        <a:spcAft>
                          <a:spcPts val="0"/>
                        </a:spcAft>
                        <a:buClrTx/>
                        <a:buSzTx/>
                        <a:buFontTx/>
                        <a:buNone/>
                        <a:tabLst/>
                        <a:defRPr/>
                      </a:pPr>
                      <a:r>
                        <a:rPr lang="en-US" sz="1800" dirty="0"/>
                        <a:t>timestamp: 1412052328374</a:t>
                      </a:r>
                    </a:p>
                  </a:txBody>
                  <a:tcPr marT="60960" marB="60960"/>
                </a:tc>
                <a:extLst>
                  <a:ext uri="{0D108BD9-81ED-4DB2-BD59-A6C34878D82A}">
                    <a16:rowId xmlns:a16="http://schemas.microsoft.com/office/drawing/2014/main" val="10001"/>
                  </a:ext>
                </a:extLst>
              </a:tr>
              <a:tr h="1571791">
                <a:tc>
                  <a:txBody>
                    <a:bodyPr/>
                    <a:lstStyle/>
                    <a:p>
                      <a:r>
                        <a:rPr lang="en-US" sz="1800" dirty="0"/>
                        <a:t>0003</a:t>
                      </a:r>
                    </a:p>
                  </a:txBody>
                  <a:tcPr marT="60960" marB="60960"/>
                </a:tc>
                <a:tc>
                  <a:txBody>
                    <a:bodyPr/>
                    <a:lstStyle/>
                    <a:p>
                      <a:r>
                        <a:rPr lang="en-US" sz="1800" dirty="0"/>
                        <a:t>cell:202-***-****</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80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timestamp: 1413039528742</a:t>
                      </a:r>
                    </a:p>
                  </a:txBody>
                  <a:tcPr marT="60960" marB="60960"/>
                </a:tc>
                <a:tc>
                  <a:txBody>
                    <a:bodyPr/>
                    <a:lstStyle/>
                    <a:p>
                      <a:r>
                        <a:rPr lang="en-US" sz="1800" dirty="0" err="1"/>
                        <a:t>email:a@b.com</a:t>
                      </a:r>
                      <a:endParaRPr lang="en-US" sz="180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80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timestamp: 1413039563331</a:t>
                      </a:r>
                    </a:p>
                  </a:txBody>
                  <a:tcPr marT="60960" marB="60960"/>
                </a:tc>
                <a:tc>
                  <a:txBody>
                    <a:bodyPr/>
                    <a:lstStyle/>
                    <a:p>
                      <a:r>
                        <a:rPr lang="en-US" sz="1800" dirty="0"/>
                        <a:t>first: Jane</a:t>
                      </a:r>
                    </a:p>
                    <a:p>
                      <a:endParaRPr lang="en-US" sz="180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timestamp: 1412052325091</a:t>
                      </a:r>
                    </a:p>
                  </a:txBody>
                  <a:tcPr marT="60960" marB="60960"/>
                </a:tc>
                <a:tc>
                  <a:txBody>
                    <a:bodyPr/>
                    <a:lstStyle/>
                    <a:p>
                      <a:r>
                        <a:rPr lang="en-US" sz="1800" dirty="0" err="1"/>
                        <a:t>last:Doe</a:t>
                      </a:r>
                      <a:endParaRPr lang="en-US" sz="1800" dirty="0"/>
                    </a:p>
                    <a:p>
                      <a:endParaRPr lang="en-US" sz="180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timestamp: 1412052329219</a:t>
                      </a:r>
                    </a:p>
                  </a:txBody>
                  <a:tcPr marT="60960" marB="60960"/>
                </a:tc>
                <a:extLst>
                  <a:ext uri="{0D108BD9-81ED-4DB2-BD59-A6C34878D82A}">
                    <a16:rowId xmlns:a16="http://schemas.microsoft.com/office/drawing/2014/main" val="10002"/>
                  </a:ext>
                </a:extLst>
              </a:tr>
              <a:tr h="1327893">
                <a:tc>
                  <a:txBody>
                    <a:bodyPr/>
                    <a:lstStyle/>
                    <a:p>
                      <a:r>
                        <a:rPr lang="en-US" sz="1800" dirty="0"/>
                        <a:t>0006</a:t>
                      </a:r>
                    </a:p>
                  </a:txBody>
                  <a:tcPr marT="60960" marB="60960"/>
                </a:tc>
                <a:tc>
                  <a:txBody>
                    <a:bodyPr/>
                    <a:lstStyle/>
                    <a:p>
                      <a:endParaRPr lang="en-US" sz="1800" dirty="0"/>
                    </a:p>
                  </a:txBody>
                  <a:tcPr marT="60960" marB="60960"/>
                </a:tc>
                <a:tc>
                  <a:txBody>
                    <a:bodyPr/>
                    <a:lstStyle/>
                    <a:p>
                      <a:endParaRPr lang="en-US" sz="1800" dirty="0"/>
                    </a:p>
                  </a:txBody>
                  <a:tcPr marT="60960" marB="60960"/>
                </a:tc>
                <a:tc>
                  <a:txBody>
                    <a:bodyPr/>
                    <a:lstStyle/>
                    <a:p>
                      <a:r>
                        <a:rPr lang="en-US" sz="1800" dirty="0" err="1"/>
                        <a:t>first:Andre</a:t>
                      </a:r>
                      <a:endParaRPr lang="en-US" sz="1800" dirty="0"/>
                    </a:p>
                    <a:p>
                      <a:endParaRPr lang="en-US" sz="180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timestamp: 1412052328887</a:t>
                      </a:r>
                    </a:p>
                  </a:txBody>
                  <a:tcPr marT="60960" marB="60960"/>
                </a:tc>
                <a:tc>
                  <a:txBody>
                    <a:bodyPr/>
                    <a:lstStyle/>
                    <a:p>
                      <a:r>
                        <a:rPr lang="en-US" sz="1800" dirty="0" err="1"/>
                        <a:t>last:Dupont</a:t>
                      </a:r>
                      <a:endParaRPr lang="en-US" sz="1800" dirty="0"/>
                    </a:p>
                    <a:p>
                      <a:endParaRPr lang="en-US" sz="180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timestamp: 1412052328882</a:t>
                      </a:r>
                    </a:p>
                  </a:txBody>
                  <a:tcPr marT="60960" marB="60960"/>
                </a:tc>
                <a:extLst>
                  <a:ext uri="{0D108BD9-81ED-4DB2-BD59-A6C34878D82A}">
                    <a16:rowId xmlns:a16="http://schemas.microsoft.com/office/drawing/2014/main" val="10003"/>
                  </a:ext>
                </a:extLst>
              </a:tr>
            </a:tbl>
          </a:graphicData>
        </a:graphic>
      </p:graphicFrame>
      <p:sp>
        <p:nvSpPr>
          <p:cNvPr id="5" name="TextBox 4"/>
          <p:cNvSpPr txBox="1"/>
          <p:nvPr/>
        </p:nvSpPr>
        <p:spPr>
          <a:xfrm>
            <a:off x="1812405" y="5655261"/>
            <a:ext cx="2988196" cy="978729"/>
          </a:xfrm>
          <a:prstGeom prst="rect">
            <a:avLst/>
          </a:prstGeom>
          <a:effectLst>
            <a:outerShdw blurRad="50800" dist="88900" dir="2700000" algn="br">
              <a:srgbClr val="000000">
                <a:alpha val="43000"/>
              </a:srgbClr>
            </a:outerShdw>
          </a:effectLst>
        </p:spPr>
        <p:style>
          <a:lnRef idx="2">
            <a:schemeClr val="accent1"/>
          </a:lnRef>
          <a:fillRef idx="1">
            <a:schemeClr val="lt1"/>
          </a:fillRef>
          <a:effectRef idx="0">
            <a:schemeClr val="accent1"/>
          </a:effectRef>
          <a:fontRef idx="minor">
            <a:schemeClr val="dk1"/>
          </a:fontRef>
        </p:style>
        <p:txBody>
          <a:bodyPr wrap="square" lIns="182880" tIns="182880" rIns="182880" bIns="182880" rtlCol="0">
            <a:spAutoFit/>
          </a:bodyPr>
          <a:lstStyle/>
          <a:p>
            <a:pPr>
              <a:lnSpc>
                <a:spcPct val="110000"/>
              </a:lnSpc>
            </a:pPr>
            <a:r>
              <a:rPr lang="en-US" dirty="0">
                <a:solidFill>
                  <a:prstClr val="black"/>
                </a:solidFill>
                <a:latin typeface="Arial"/>
              </a:rPr>
              <a:t>Row keys to identify a row</a:t>
            </a:r>
            <a:endParaRPr lang="en-US" sz="2000" dirty="0">
              <a:solidFill>
                <a:prstClr val="black"/>
              </a:solidFill>
              <a:latin typeface="Arial"/>
              <a:cs typeface="Arial"/>
            </a:endParaRPr>
          </a:p>
        </p:txBody>
      </p:sp>
      <p:cxnSp>
        <p:nvCxnSpPr>
          <p:cNvPr id="6" name="Straight Arrow Connector 5"/>
          <p:cNvCxnSpPr/>
          <p:nvPr/>
        </p:nvCxnSpPr>
        <p:spPr>
          <a:xfrm flipV="1">
            <a:off x="2626784" y="5024694"/>
            <a:ext cx="0" cy="63056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5941490" y="668888"/>
            <a:ext cx="4047067" cy="978729"/>
          </a:xfrm>
          <a:prstGeom prst="rect">
            <a:avLst/>
          </a:prstGeom>
          <a:effectLst>
            <a:outerShdw blurRad="50800" dist="88900" dir="2700000" algn="br">
              <a:srgbClr val="000000">
                <a:alpha val="43000"/>
              </a:srgbClr>
            </a:outerShdw>
          </a:effectLst>
        </p:spPr>
        <p:style>
          <a:lnRef idx="2">
            <a:schemeClr val="accent1"/>
          </a:lnRef>
          <a:fillRef idx="1">
            <a:schemeClr val="lt1"/>
          </a:fillRef>
          <a:effectRef idx="0">
            <a:schemeClr val="accent1"/>
          </a:effectRef>
          <a:fontRef idx="minor">
            <a:schemeClr val="dk1"/>
          </a:fontRef>
        </p:style>
        <p:txBody>
          <a:bodyPr wrap="square" lIns="182880" tIns="182880" rIns="182880" bIns="182880" rtlCol="0">
            <a:spAutoFit/>
          </a:bodyPr>
          <a:lstStyle/>
          <a:p>
            <a:pPr>
              <a:lnSpc>
                <a:spcPct val="110000"/>
              </a:lnSpc>
            </a:pPr>
            <a:r>
              <a:rPr lang="en-US" dirty="0">
                <a:solidFill>
                  <a:prstClr val="black"/>
                </a:solidFill>
                <a:latin typeface="Arial"/>
              </a:rPr>
              <a:t>No storage penalty for unused columns</a:t>
            </a:r>
            <a:endParaRPr lang="en-US" sz="2000" dirty="0">
              <a:solidFill>
                <a:prstClr val="black"/>
              </a:solidFill>
              <a:latin typeface="Arial"/>
              <a:cs typeface="Arial"/>
            </a:endParaRPr>
          </a:p>
        </p:txBody>
      </p:sp>
      <p:cxnSp>
        <p:nvCxnSpPr>
          <p:cNvPr id="8" name="Straight Arrow Connector 7"/>
          <p:cNvCxnSpPr/>
          <p:nvPr/>
        </p:nvCxnSpPr>
        <p:spPr>
          <a:xfrm flipH="1">
            <a:off x="5941486" y="1342919"/>
            <a:ext cx="383114" cy="115476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5344588" y="5663509"/>
            <a:ext cx="4588397" cy="978729"/>
          </a:xfrm>
          <a:prstGeom prst="rect">
            <a:avLst/>
          </a:prstGeom>
          <a:effectLst>
            <a:outerShdw blurRad="50800" dist="88900" dir="2700000" algn="br">
              <a:srgbClr val="000000">
                <a:alpha val="43000"/>
              </a:srgbClr>
            </a:outerShdw>
          </a:effectLst>
        </p:spPr>
        <p:style>
          <a:lnRef idx="2">
            <a:schemeClr val="accent1"/>
          </a:lnRef>
          <a:fillRef idx="1">
            <a:schemeClr val="lt1"/>
          </a:fillRef>
          <a:effectRef idx="0">
            <a:schemeClr val="accent1"/>
          </a:effectRef>
          <a:fontRef idx="minor">
            <a:schemeClr val="dk1"/>
          </a:fontRef>
        </p:style>
        <p:txBody>
          <a:bodyPr wrap="square" lIns="182880" tIns="182880" rIns="182880" bIns="182880" rtlCol="0">
            <a:spAutoFit/>
          </a:bodyPr>
          <a:lstStyle/>
          <a:p>
            <a:pPr>
              <a:lnSpc>
                <a:spcPct val="110000"/>
              </a:lnSpc>
            </a:pPr>
            <a:r>
              <a:rPr lang="en-US" dirty="0">
                <a:solidFill>
                  <a:prstClr val="black"/>
                </a:solidFill>
                <a:latin typeface="Arial"/>
              </a:rPr>
              <a:t>Each Column Family can have many columns</a:t>
            </a:r>
            <a:endParaRPr lang="en-US" sz="2000" dirty="0">
              <a:solidFill>
                <a:prstClr val="black"/>
              </a:solidFill>
              <a:latin typeface="Arial"/>
              <a:cs typeface="Arial"/>
            </a:endParaRPr>
          </a:p>
        </p:txBody>
      </p:sp>
      <p:cxnSp>
        <p:nvCxnSpPr>
          <p:cNvPr id="10" name="Straight Arrow Connector 9"/>
          <p:cNvCxnSpPr/>
          <p:nvPr/>
        </p:nvCxnSpPr>
        <p:spPr>
          <a:xfrm flipH="1" flipV="1">
            <a:off x="4572005" y="4631281"/>
            <a:ext cx="772583" cy="103222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flipV="1">
            <a:off x="5344588" y="4631281"/>
            <a:ext cx="592667" cy="103222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2089689" y="668888"/>
            <a:ext cx="3532180" cy="674031"/>
          </a:xfrm>
          <a:prstGeom prst="rect">
            <a:avLst/>
          </a:prstGeom>
          <a:effectLst>
            <a:outerShdw blurRad="50800" dist="88900" dir="2700000" algn="br">
              <a:srgbClr val="000000">
                <a:alpha val="43000"/>
              </a:srgbClr>
            </a:outerShdw>
          </a:effectLst>
        </p:spPr>
        <p:style>
          <a:lnRef idx="2">
            <a:schemeClr val="accent1"/>
          </a:lnRef>
          <a:fillRef idx="1">
            <a:schemeClr val="lt1"/>
          </a:fillRef>
          <a:effectRef idx="0">
            <a:schemeClr val="accent1"/>
          </a:effectRef>
          <a:fontRef idx="minor">
            <a:schemeClr val="dk1"/>
          </a:fontRef>
        </p:style>
        <p:txBody>
          <a:bodyPr wrap="square" lIns="182880" tIns="182880" rIns="182880" bIns="182880" rtlCol="0">
            <a:spAutoFit/>
          </a:bodyPr>
          <a:lstStyle/>
          <a:p>
            <a:pPr>
              <a:lnSpc>
                <a:spcPct val="110000"/>
              </a:lnSpc>
            </a:pPr>
            <a:r>
              <a:rPr lang="en-US" dirty="0">
                <a:solidFill>
                  <a:prstClr val="black"/>
                </a:solidFill>
                <a:latin typeface="Arial"/>
              </a:rPr>
              <a:t>Each column has a timestamp</a:t>
            </a:r>
            <a:endParaRPr lang="en-US" sz="2000" dirty="0">
              <a:solidFill>
                <a:prstClr val="black"/>
              </a:solidFill>
              <a:latin typeface="Arial"/>
              <a:cs typeface="Arial"/>
            </a:endParaRPr>
          </a:p>
        </p:txBody>
      </p:sp>
      <p:cxnSp>
        <p:nvCxnSpPr>
          <p:cNvPr id="13" name="Straight Arrow Connector 12"/>
          <p:cNvCxnSpPr/>
          <p:nvPr/>
        </p:nvCxnSpPr>
        <p:spPr>
          <a:xfrm>
            <a:off x="2948664" y="1342919"/>
            <a:ext cx="161655" cy="130716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16681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9" grpId="0" animBg="1"/>
      <p:bldP spid="12"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p:cNvSpPr txBox="1"/>
          <p:nvPr/>
        </p:nvSpPr>
        <p:spPr>
          <a:xfrm>
            <a:off x="7276509" y="3674281"/>
            <a:ext cx="2553292" cy="707886"/>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wrap="square" lIns="182880" tIns="182880" rIns="182880" bIns="182880" rtlCol="0">
            <a:spAutoFit/>
          </a:bodyPr>
          <a:lstStyle/>
          <a:p>
            <a:pPr>
              <a:lnSpc>
                <a:spcPct val="110000"/>
              </a:lnSpc>
            </a:pPr>
            <a:r>
              <a:rPr lang="en-US" sz="2000" dirty="0">
                <a:solidFill>
                  <a:prstClr val="black"/>
                </a:solidFill>
                <a:latin typeface="Arial"/>
              </a:rPr>
              <a:t>Region</a:t>
            </a:r>
            <a:r>
              <a:rPr lang="en-US" dirty="0">
                <a:solidFill>
                  <a:prstClr val="black"/>
                </a:solidFill>
                <a:latin typeface="Arial"/>
              </a:rPr>
              <a:t> Server 7</a:t>
            </a:r>
            <a:endParaRPr lang="en-US" sz="2000" dirty="0">
              <a:solidFill>
                <a:prstClr val="black"/>
              </a:solidFill>
              <a:latin typeface="Arial"/>
              <a:cs typeface="Arial"/>
            </a:endParaRPr>
          </a:p>
        </p:txBody>
      </p:sp>
      <p:sp>
        <p:nvSpPr>
          <p:cNvPr id="32" name="TextBox 31"/>
          <p:cNvSpPr txBox="1"/>
          <p:nvPr/>
        </p:nvSpPr>
        <p:spPr>
          <a:xfrm>
            <a:off x="7276509" y="1314450"/>
            <a:ext cx="2553292" cy="707886"/>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wrap="square" lIns="182880" tIns="182880" rIns="182880" bIns="182880" rtlCol="0">
            <a:spAutoFit/>
          </a:bodyPr>
          <a:lstStyle/>
          <a:p>
            <a:pPr>
              <a:lnSpc>
                <a:spcPct val="110000"/>
              </a:lnSpc>
            </a:pPr>
            <a:r>
              <a:rPr lang="en-US" sz="2000" dirty="0">
                <a:solidFill>
                  <a:prstClr val="black"/>
                </a:solidFill>
                <a:latin typeface="Arial"/>
              </a:rPr>
              <a:t>Region</a:t>
            </a:r>
            <a:r>
              <a:rPr lang="en-US" dirty="0">
                <a:solidFill>
                  <a:prstClr val="black"/>
                </a:solidFill>
                <a:latin typeface="Arial"/>
              </a:rPr>
              <a:t> Server 1</a:t>
            </a:r>
            <a:endParaRPr lang="en-US" sz="2000" dirty="0">
              <a:solidFill>
                <a:prstClr val="black"/>
              </a:solidFill>
              <a:latin typeface="Arial"/>
              <a:cs typeface="Arial"/>
            </a:endParaRPr>
          </a:p>
        </p:txBody>
      </p:sp>
      <p:sp>
        <p:nvSpPr>
          <p:cNvPr id="30" name="TextBox 29"/>
          <p:cNvSpPr txBox="1"/>
          <p:nvPr/>
        </p:nvSpPr>
        <p:spPr>
          <a:xfrm>
            <a:off x="1566337" y="3320338"/>
            <a:ext cx="1427527" cy="707886"/>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wrap="square" lIns="182880" tIns="182880" rIns="182880" bIns="182880" rtlCol="0">
            <a:spAutoFit/>
          </a:bodyPr>
          <a:lstStyle/>
          <a:p>
            <a:pPr>
              <a:lnSpc>
                <a:spcPct val="110000"/>
              </a:lnSpc>
            </a:pPr>
            <a:r>
              <a:rPr lang="en-US" sz="2000" dirty="0">
                <a:solidFill>
                  <a:prstClr val="black"/>
                </a:solidFill>
                <a:latin typeface="Arial"/>
              </a:rPr>
              <a:t>Region</a:t>
            </a:r>
            <a:r>
              <a:rPr lang="en-US" dirty="0">
                <a:solidFill>
                  <a:prstClr val="black"/>
                </a:solidFill>
                <a:latin typeface="Arial"/>
              </a:rPr>
              <a:t> 2</a:t>
            </a:r>
            <a:endParaRPr lang="en-US" sz="2000" dirty="0">
              <a:solidFill>
                <a:prstClr val="black"/>
              </a:solidFill>
              <a:latin typeface="Arial"/>
              <a:cs typeface="Arial"/>
            </a:endParaRPr>
          </a:p>
        </p:txBody>
      </p:sp>
      <p:sp>
        <p:nvSpPr>
          <p:cNvPr id="28" name="TextBox 27"/>
          <p:cNvSpPr txBox="1"/>
          <p:nvPr/>
        </p:nvSpPr>
        <p:spPr>
          <a:xfrm>
            <a:off x="1524004" y="1143000"/>
            <a:ext cx="1427527" cy="707886"/>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wrap="square" lIns="182880" tIns="182880" rIns="182880" bIns="182880" rtlCol="0">
            <a:spAutoFit/>
          </a:bodyPr>
          <a:lstStyle/>
          <a:p>
            <a:pPr>
              <a:lnSpc>
                <a:spcPct val="110000"/>
              </a:lnSpc>
            </a:pPr>
            <a:r>
              <a:rPr lang="en-US" sz="2000" dirty="0">
                <a:solidFill>
                  <a:prstClr val="black"/>
                </a:solidFill>
                <a:latin typeface="Arial"/>
              </a:rPr>
              <a:t>Region</a:t>
            </a:r>
            <a:r>
              <a:rPr lang="en-US" dirty="0">
                <a:solidFill>
                  <a:prstClr val="black"/>
                </a:solidFill>
                <a:latin typeface="Arial"/>
              </a:rPr>
              <a:t> 1</a:t>
            </a:r>
            <a:endParaRPr lang="en-US" sz="2000" dirty="0">
              <a:solidFill>
                <a:prstClr val="black"/>
              </a:solidFill>
              <a:latin typeface="Arial"/>
              <a:cs typeface="Arial"/>
            </a:endParaRPr>
          </a:p>
        </p:txBody>
      </p:sp>
      <p:graphicFrame>
        <p:nvGraphicFramePr>
          <p:cNvPr id="24" name="Table 23"/>
          <p:cNvGraphicFramePr>
            <a:graphicFrameLocks noGrp="1"/>
          </p:cNvGraphicFramePr>
          <p:nvPr>
            <p:extLst/>
          </p:nvPr>
        </p:nvGraphicFramePr>
        <p:xfrm>
          <a:off x="1686158" y="3896205"/>
          <a:ext cx="5330054" cy="1798320"/>
        </p:xfrm>
        <a:graphic>
          <a:graphicData uri="http://schemas.openxmlformats.org/drawingml/2006/table">
            <a:tbl>
              <a:tblPr firstRow="1">
                <a:tableStyleId>{5C22544A-7EE6-4342-B048-85BDC9FD1C3A}</a:tableStyleId>
              </a:tblPr>
              <a:tblGrid>
                <a:gridCol w="1361842">
                  <a:extLst>
                    <a:ext uri="{9D8B030D-6E8A-4147-A177-3AD203B41FA5}">
                      <a16:colId xmlns:a16="http://schemas.microsoft.com/office/drawing/2014/main" val="20000"/>
                    </a:ext>
                  </a:extLst>
                </a:gridCol>
                <a:gridCol w="557712">
                  <a:extLst>
                    <a:ext uri="{9D8B030D-6E8A-4147-A177-3AD203B41FA5}">
                      <a16:colId xmlns:a16="http://schemas.microsoft.com/office/drawing/2014/main" val="20001"/>
                    </a:ext>
                  </a:extLst>
                </a:gridCol>
                <a:gridCol w="737688">
                  <a:extLst>
                    <a:ext uri="{9D8B030D-6E8A-4147-A177-3AD203B41FA5}">
                      <a16:colId xmlns:a16="http://schemas.microsoft.com/office/drawing/2014/main" val="20002"/>
                    </a:ext>
                  </a:extLst>
                </a:gridCol>
                <a:gridCol w="1258703">
                  <a:extLst>
                    <a:ext uri="{9D8B030D-6E8A-4147-A177-3AD203B41FA5}">
                      <a16:colId xmlns:a16="http://schemas.microsoft.com/office/drawing/2014/main" val="20003"/>
                    </a:ext>
                  </a:extLst>
                </a:gridCol>
                <a:gridCol w="1414109">
                  <a:extLst>
                    <a:ext uri="{9D8B030D-6E8A-4147-A177-3AD203B41FA5}">
                      <a16:colId xmlns:a16="http://schemas.microsoft.com/office/drawing/2014/main" val="20004"/>
                    </a:ext>
                  </a:extLst>
                </a:gridCol>
              </a:tblGrid>
              <a:tr h="429900">
                <a:tc>
                  <a:txBody>
                    <a:bodyPr/>
                    <a:lstStyle/>
                    <a:p>
                      <a:pPr algn="ctr"/>
                      <a:r>
                        <a:rPr lang="en-US" sz="2200" dirty="0" err="1"/>
                        <a:t>RowKey</a:t>
                      </a:r>
                      <a:endParaRPr lang="en-US" sz="2200" dirty="0"/>
                    </a:p>
                  </a:txBody>
                  <a:tcPr marT="60960" marB="60960"/>
                </a:tc>
                <a:tc gridSpan="2">
                  <a:txBody>
                    <a:bodyPr/>
                    <a:lstStyle/>
                    <a:p>
                      <a:pPr algn="ctr"/>
                      <a:r>
                        <a:rPr lang="en-US" sz="2200" dirty="0"/>
                        <a:t>Contact</a:t>
                      </a:r>
                    </a:p>
                  </a:txBody>
                  <a:tcPr marT="60960" marB="60960"/>
                </a:tc>
                <a:tc hMerge="1">
                  <a:txBody>
                    <a:bodyPr/>
                    <a:lstStyle/>
                    <a:p>
                      <a:endParaRPr lang="en-US" sz="2000" dirty="0"/>
                    </a:p>
                  </a:txBody>
                  <a:tcPr/>
                </a:tc>
                <a:tc gridSpan="2">
                  <a:txBody>
                    <a:bodyPr/>
                    <a:lstStyle/>
                    <a:p>
                      <a:pPr algn="ctr"/>
                      <a:r>
                        <a:rPr lang="en-US" sz="2200" baseline="0" dirty="0"/>
                        <a:t>Name</a:t>
                      </a:r>
                      <a:endParaRPr lang="en-US" sz="2200" dirty="0"/>
                    </a:p>
                  </a:txBody>
                  <a:tcPr marT="60960" marB="60960"/>
                </a:tc>
                <a:tc hMerge="1">
                  <a:txBody>
                    <a:bodyPr/>
                    <a:lstStyle/>
                    <a:p>
                      <a:endParaRPr lang="en-US"/>
                    </a:p>
                  </a:txBody>
                  <a:tcPr/>
                </a:tc>
                <a:extLst>
                  <a:ext uri="{0D108BD9-81ED-4DB2-BD59-A6C34878D82A}">
                    <a16:rowId xmlns:a16="http://schemas.microsoft.com/office/drawing/2014/main" val="10000"/>
                  </a:ext>
                </a:extLst>
              </a:tr>
              <a:tr h="469609">
                <a:tc>
                  <a:txBody>
                    <a:bodyPr/>
                    <a:lstStyle/>
                    <a:p>
                      <a:r>
                        <a:rPr lang="en-US" sz="1800" dirty="0"/>
                        <a:t>0005</a:t>
                      </a:r>
                    </a:p>
                  </a:txBody>
                  <a:tcPr marT="60960" marB="6096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800" dirty="0"/>
                    </a:p>
                  </a:txBody>
                  <a:tcPr marT="60960" marB="6096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800" dirty="0"/>
                    </a:p>
                  </a:txBody>
                  <a:tcPr marT="60960" marB="6096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dirty="0"/>
                        <a:t>first: Andre</a:t>
                      </a:r>
                    </a:p>
                  </a:txBody>
                  <a:tcPr marT="60960" marB="6096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dirty="0" err="1"/>
                        <a:t>last:Dupont</a:t>
                      </a:r>
                      <a:endParaRPr lang="en-US" sz="1800" dirty="0"/>
                    </a:p>
                  </a:txBody>
                  <a:tcPr marT="60960" marB="60960"/>
                </a:tc>
                <a:extLst>
                  <a:ext uri="{0D108BD9-81ED-4DB2-BD59-A6C34878D82A}">
                    <a16:rowId xmlns:a16="http://schemas.microsoft.com/office/drawing/2014/main" val="10001"/>
                  </a:ext>
                </a:extLst>
              </a:tr>
              <a:tr h="489979">
                <a:tc>
                  <a:txBody>
                    <a:bodyPr/>
                    <a:lstStyle/>
                    <a:p>
                      <a:r>
                        <a:rPr lang="en-US" sz="1800" dirty="0"/>
                        <a:t>0009</a:t>
                      </a:r>
                    </a:p>
                  </a:txBody>
                  <a:tcPr marT="60960" marB="60960"/>
                </a:tc>
                <a:tc>
                  <a:txBody>
                    <a:bodyPr/>
                    <a:lstStyle/>
                    <a:p>
                      <a:r>
                        <a:rPr lang="en-US" sz="1800" dirty="0"/>
                        <a:t>……</a:t>
                      </a:r>
                    </a:p>
                  </a:txBody>
                  <a:tcPr marT="60960" marB="60960"/>
                </a:tc>
                <a:tc>
                  <a:txBody>
                    <a:bodyPr/>
                    <a:lstStyle/>
                    <a:p>
                      <a:r>
                        <a:rPr lang="en-US" sz="1800" dirty="0"/>
                        <a:t>…</a:t>
                      </a:r>
                    </a:p>
                  </a:txBody>
                  <a:tcPr marT="60960" marB="60960"/>
                </a:tc>
                <a:tc>
                  <a:txBody>
                    <a:bodyPr/>
                    <a:lstStyle/>
                    <a:p>
                      <a:r>
                        <a:rPr lang="en-US" sz="1800" dirty="0" err="1"/>
                        <a:t>first:Alica</a:t>
                      </a:r>
                      <a:endParaRPr lang="en-US" sz="1800" dirty="0"/>
                    </a:p>
                  </a:txBody>
                  <a:tcPr marT="60960" marB="60960"/>
                </a:tc>
                <a:tc>
                  <a:txBody>
                    <a:bodyPr/>
                    <a:lstStyle/>
                    <a:p>
                      <a:r>
                        <a:rPr lang="en-US" sz="1800" dirty="0" err="1"/>
                        <a:t>last:Keys</a:t>
                      </a:r>
                      <a:endParaRPr lang="en-US" sz="1800" dirty="0"/>
                    </a:p>
                  </a:txBody>
                  <a:tcPr marT="60960" marB="60960"/>
                </a:tc>
                <a:extLst>
                  <a:ext uri="{0D108BD9-81ED-4DB2-BD59-A6C34878D82A}">
                    <a16:rowId xmlns:a16="http://schemas.microsoft.com/office/drawing/2014/main" val="10002"/>
                  </a:ext>
                </a:extLst>
              </a:tr>
            </a:tbl>
          </a:graphicData>
        </a:graphic>
      </p:graphicFrame>
      <p:sp>
        <p:nvSpPr>
          <p:cNvPr id="2" name="Title 1"/>
          <p:cNvSpPr>
            <a:spLocks noGrp="1"/>
          </p:cNvSpPr>
          <p:nvPr>
            <p:ph type="title"/>
          </p:nvPr>
        </p:nvSpPr>
        <p:spPr/>
        <p:txBody>
          <a:bodyPr/>
          <a:lstStyle/>
          <a:p>
            <a:r>
              <a:rPr lang="en-US" dirty="0"/>
              <a:t>Map Table to Regions</a:t>
            </a:r>
          </a:p>
        </p:txBody>
      </p:sp>
      <p:sp>
        <p:nvSpPr>
          <p:cNvPr id="14" name="TextBox 13"/>
          <p:cNvSpPr txBox="1"/>
          <p:nvPr/>
        </p:nvSpPr>
        <p:spPr>
          <a:xfrm>
            <a:off x="1686159" y="5806309"/>
            <a:ext cx="4257441" cy="978729"/>
          </a:xfrm>
          <a:prstGeom prst="rect">
            <a:avLst/>
          </a:prstGeom>
          <a:effectLst>
            <a:outerShdw blurRad="50800" dist="88900" dir="2700000" algn="br">
              <a:srgbClr val="000000">
                <a:alpha val="43000"/>
              </a:srgbClr>
            </a:outerShdw>
          </a:effectLst>
        </p:spPr>
        <p:style>
          <a:lnRef idx="2">
            <a:schemeClr val="accent1"/>
          </a:lnRef>
          <a:fillRef idx="1">
            <a:schemeClr val="lt1"/>
          </a:fillRef>
          <a:effectRef idx="0">
            <a:schemeClr val="accent1"/>
          </a:effectRef>
          <a:fontRef idx="minor">
            <a:schemeClr val="dk1"/>
          </a:fontRef>
        </p:style>
        <p:txBody>
          <a:bodyPr wrap="square" lIns="182880" tIns="182880" rIns="182880" bIns="182880" rtlCol="0">
            <a:spAutoFit/>
          </a:bodyPr>
          <a:lstStyle/>
          <a:p>
            <a:pPr>
              <a:lnSpc>
                <a:spcPct val="110000"/>
              </a:lnSpc>
            </a:pPr>
            <a:r>
              <a:rPr lang="en-US" dirty="0">
                <a:solidFill>
                  <a:prstClr val="black"/>
                </a:solidFill>
                <a:latin typeface="Arial"/>
              </a:rPr>
              <a:t>Table ‘</a:t>
            </a:r>
            <a:r>
              <a:rPr lang="en-US" dirty="0" err="1">
                <a:solidFill>
                  <a:prstClr val="black"/>
                </a:solidFill>
                <a:latin typeface="Arial"/>
              </a:rPr>
              <a:t>student_info</a:t>
            </a:r>
            <a:r>
              <a:rPr lang="en-US" dirty="0">
                <a:solidFill>
                  <a:prstClr val="black"/>
                </a:solidFill>
                <a:latin typeface="Arial"/>
              </a:rPr>
              <a:t>’ is broken into regions</a:t>
            </a:r>
            <a:endParaRPr lang="en-US" sz="2000" dirty="0">
              <a:solidFill>
                <a:prstClr val="black"/>
              </a:solidFill>
              <a:latin typeface="Arial"/>
              <a:cs typeface="Arial"/>
            </a:endParaRPr>
          </a:p>
        </p:txBody>
      </p:sp>
      <p:cxnSp>
        <p:nvCxnSpPr>
          <p:cNvPr id="17" name="Straight Arrow Connector 16"/>
          <p:cNvCxnSpPr/>
          <p:nvPr/>
        </p:nvCxnSpPr>
        <p:spPr>
          <a:xfrm flipH="1" flipV="1">
            <a:off x="2727031" y="3001241"/>
            <a:ext cx="1087848" cy="249693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14" idx="0"/>
          </p:cNvCxnSpPr>
          <p:nvPr/>
        </p:nvCxnSpPr>
        <p:spPr>
          <a:xfrm flipH="1" flipV="1">
            <a:off x="2642365" y="5190034"/>
            <a:ext cx="1172514" cy="61627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24" idx="3"/>
          </p:cNvCxnSpPr>
          <p:nvPr/>
        </p:nvCxnSpPr>
        <p:spPr>
          <a:xfrm>
            <a:off x="7016212" y="4795365"/>
            <a:ext cx="603788" cy="19995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aphicFrame>
        <p:nvGraphicFramePr>
          <p:cNvPr id="23" name="Table 22"/>
          <p:cNvGraphicFramePr>
            <a:graphicFrameLocks noGrp="1"/>
          </p:cNvGraphicFramePr>
          <p:nvPr>
            <p:extLst/>
          </p:nvPr>
        </p:nvGraphicFramePr>
        <p:xfrm>
          <a:off x="1686158" y="1688706"/>
          <a:ext cx="5330054" cy="1435494"/>
        </p:xfrm>
        <a:graphic>
          <a:graphicData uri="http://schemas.openxmlformats.org/drawingml/2006/table">
            <a:tbl>
              <a:tblPr firstRow="1">
                <a:tableStyleId>{5C22544A-7EE6-4342-B048-85BDC9FD1C3A}</a:tableStyleId>
              </a:tblPr>
              <a:tblGrid>
                <a:gridCol w="1361842">
                  <a:extLst>
                    <a:ext uri="{9D8B030D-6E8A-4147-A177-3AD203B41FA5}">
                      <a16:colId xmlns:a16="http://schemas.microsoft.com/office/drawing/2014/main" val="20000"/>
                    </a:ext>
                  </a:extLst>
                </a:gridCol>
                <a:gridCol w="557712">
                  <a:extLst>
                    <a:ext uri="{9D8B030D-6E8A-4147-A177-3AD203B41FA5}">
                      <a16:colId xmlns:a16="http://schemas.microsoft.com/office/drawing/2014/main" val="20001"/>
                    </a:ext>
                  </a:extLst>
                </a:gridCol>
                <a:gridCol w="737688">
                  <a:extLst>
                    <a:ext uri="{9D8B030D-6E8A-4147-A177-3AD203B41FA5}">
                      <a16:colId xmlns:a16="http://schemas.microsoft.com/office/drawing/2014/main" val="20002"/>
                    </a:ext>
                  </a:extLst>
                </a:gridCol>
                <a:gridCol w="1258703">
                  <a:extLst>
                    <a:ext uri="{9D8B030D-6E8A-4147-A177-3AD203B41FA5}">
                      <a16:colId xmlns:a16="http://schemas.microsoft.com/office/drawing/2014/main" val="20003"/>
                    </a:ext>
                  </a:extLst>
                </a:gridCol>
                <a:gridCol w="1414109">
                  <a:extLst>
                    <a:ext uri="{9D8B030D-6E8A-4147-A177-3AD203B41FA5}">
                      <a16:colId xmlns:a16="http://schemas.microsoft.com/office/drawing/2014/main" val="20004"/>
                    </a:ext>
                  </a:extLst>
                </a:gridCol>
              </a:tblGrid>
              <a:tr h="422276">
                <a:tc>
                  <a:txBody>
                    <a:bodyPr/>
                    <a:lstStyle/>
                    <a:p>
                      <a:pPr algn="ctr"/>
                      <a:r>
                        <a:rPr lang="en-US" sz="2200" dirty="0" err="1"/>
                        <a:t>RowKey</a:t>
                      </a:r>
                      <a:endParaRPr lang="en-US" sz="2200" dirty="0"/>
                    </a:p>
                  </a:txBody>
                  <a:tcPr marT="60960" marB="60960"/>
                </a:tc>
                <a:tc gridSpan="2">
                  <a:txBody>
                    <a:bodyPr/>
                    <a:lstStyle/>
                    <a:p>
                      <a:pPr algn="ctr"/>
                      <a:r>
                        <a:rPr lang="en-US" sz="2200" dirty="0"/>
                        <a:t>Contact</a:t>
                      </a:r>
                    </a:p>
                  </a:txBody>
                  <a:tcPr marT="60960" marB="60960"/>
                </a:tc>
                <a:tc hMerge="1">
                  <a:txBody>
                    <a:bodyPr/>
                    <a:lstStyle/>
                    <a:p>
                      <a:endParaRPr lang="en-US" sz="2000" dirty="0"/>
                    </a:p>
                  </a:txBody>
                  <a:tcPr/>
                </a:tc>
                <a:tc gridSpan="2">
                  <a:txBody>
                    <a:bodyPr/>
                    <a:lstStyle/>
                    <a:p>
                      <a:pPr algn="ctr"/>
                      <a:r>
                        <a:rPr lang="en-US" sz="2200" baseline="0" dirty="0"/>
                        <a:t>Name</a:t>
                      </a:r>
                      <a:endParaRPr lang="en-US" sz="2200" dirty="0"/>
                    </a:p>
                  </a:txBody>
                  <a:tcPr marT="60960" marB="60960"/>
                </a:tc>
                <a:tc hMerge="1">
                  <a:txBody>
                    <a:bodyPr/>
                    <a:lstStyle/>
                    <a:p>
                      <a:endParaRPr lang="en-US"/>
                    </a:p>
                  </a:txBody>
                  <a:tcPr/>
                </a:tc>
                <a:extLst>
                  <a:ext uri="{0D108BD9-81ED-4DB2-BD59-A6C34878D82A}">
                    <a16:rowId xmlns:a16="http://schemas.microsoft.com/office/drawing/2014/main" val="10000"/>
                  </a:ext>
                </a:extLst>
              </a:tr>
              <a:tr h="457200">
                <a:tc>
                  <a:txBody>
                    <a:bodyPr/>
                    <a:lstStyle/>
                    <a:p>
                      <a:r>
                        <a:rPr lang="en-US" sz="1800" dirty="0"/>
                        <a:t>0001</a:t>
                      </a:r>
                    </a:p>
                  </a:txBody>
                  <a:tcPr marT="60960" marB="6096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dirty="0"/>
                        <a:t>…</a:t>
                      </a:r>
                    </a:p>
                  </a:txBody>
                  <a:tcPr marT="60960" marB="6096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800" dirty="0"/>
                    </a:p>
                  </a:txBody>
                  <a:tcPr marT="60960" marB="6096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dirty="0" err="1"/>
                        <a:t>first:Jone</a:t>
                      </a:r>
                      <a:endParaRPr lang="en-US" sz="1800" dirty="0"/>
                    </a:p>
                  </a:txBody>
                  <a:tcPr marT="60960" marB="6096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dirty="0" err="1"/>
                        <a:t>last:Doe</a:t>
                      </a:r>
                      <a:endParaRPr lang="en-US" sz="1800" dirty="0"/>
                    </a:p>
                  </a:txBody>
                  <a:tcPr marT="60960" marB="60960"/>
                </a:tc>
                <a:extLst>
                  <a:ext uri="{0D108BD9-81ED-4DB2-BD59-A6C34878D82A}">
                    <a16:rowId xmlns:a16="http://schemas.microsoft.com/office/drawing/2014/main" val="10001"/>
                  </a:ext>
                </a:extLst>
              </a:tr>
              <a:tr h="521094">
                <a:tc>
                  <a:txBody>
                    <a:bodyPr/>
                    <a:lstStyle/>
                    <a:p>
                      <a:r>
                        <a:rPr lang="en-US" sz="1800" dirty="0"/>
                        <a:t>0003</a:t>
                      </a:r>
                    </a:p>
                  </a:txBody>
                  <a:tcPr marT="60960" marB="60960"/>
                </a:tc>
                <a:tc>
                  <a:txBody>
                    <a:bodyPr/>
                    <a:lstStyle/>
                    <a:p>
                      <a:r>
                        <a:rPr lang="en-US" sz="1800" dirty="0"/>
                        <a:t>…</a:t>
                      </a:r>
                    </a:p>
                  </a:txBody>
                  <a:tcPr marT="60960" marB="60960"/>
                </a:tc>
                <a:tc>
                  <a:txBody>
                    <a:bodyPr/>
                    <a:lstStyle/>
                    <a:p>
                      <a:r>
                        <a:rPr lang="en-US" sz="1800" dirty="0"/>
                        <a:t>…</a:t>
                      </a:r>
                    </a:p>
                  </a:txBody>
                  <a:tcPr marT="60960" marB="60960"/>
                </a:tc>
                <a:tc>
                  <a:txBody>
                    <a:bodyPr/>
                    <a:lstStyle/>
                    <a:p>
                      <a:r>
                        <a:rPr lang="en-US" sz="1800" dirty="0" err="1"/>
                        <a:t>first:jane</a:t>
                      </a:r>
                      <a:endParaRPr lang="en-US" sz="1800" dirty="0"/>
                    </a:p>
                  </a:txBody>
                  <a:tcPr marT="60960" marB="60960"/>
                </a:tc>
                <a:tc>
                  <a:txBody>
                    <a:bodyPr/>
                    <a:lstStyle/>
                    <a:p>
                      <a:r>
                        <a:rPr lang="en-US" sz="1800" dirty="0" err="1"/>
                        <a:t>last:Doe</a:t>
                      </a:r>
                      <a:endParaRPr lang="en-US" sz="1800" dirty="0"/>
                    </a:p>
                  </a:txBody>
                  <a:tcPr marT="60960" marB="60960"/>
                </a:tc>
                <a:extLst>
                  <a:ext uri="{0D108BD9-81ED-4DB2-BD59-A6C34878D82A}">
                    <a16:rowId xmlns:a16="http://schemas.microsoft.com/office/drawing/2014/main" val="10002"/>
                  </a:ext>
                </a:extLst>
              </a:tr>
            </a:tbl>
          </a:graphicData>
        </a:graphic>
      </p:graphicFrame>
      <p:graphicFrame>
        <p:nvGraphicFramePr>
          <p:cNvPr id="27" name="Table 26"/>
          <p:cNvGraphicFramePr>
            <a:graphicFrameLocks noGrp="1"/>
          </p:cNvGraphicFramePr>
          <p:nvPr>
            <p:extLst/>
          </p:nvPr>
        </p:nvGraphicFramePr>
        <p:xfrm>
          <a:off x="7620004" y="2022336"/>
          <a:ext cx="2749013" cy="1435494"/>
        </p:xfrm>
        <a:graphic>
          <a:graphicData uri="http://schemas.openxmlformats.org/drawingml/2006/table">
            <a:tbl>
              <a:tblPr>
                <a:tableStyleId>{5940675A-B579-460E-94D1-54222C63F5DA}</a:tableStyleId>
              </a:tblPr>
              <a:tblGrid>
                <a:gridCol w="1606013">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tblGrid>
              <a:tr h="240906">
                <a:tc>
                  <a:txBody>
                    <a:bodyPr/>
                    <a:lstStyle/>
                    <a:p>
                      <a:pPr algn="ctr"/>
                      <a:r>
                        <a:rPr lang="en-US" sz="2200" dirty="0"/>
                        <a:t>Table</a:t>
                      </a:r>
                    </a:p>
                  </a:txBody>
                  <a:tcPr marT="60960" marB="60960"/>
                </a:tc>
                <a:tc>
                  <a:txBody>
                    <a:bodyPr/>
                    <a:lstStyle/>
                    <a:p>
                      <a:pPr algn="ctr"/>
                      <a:r>
                        <a:rPr lang="en-US" sz="2200" dirty="0"/>
                        <a:t>Region</a:t>
                      </a:r>
                    </a:p>
                  </a:txBody>
                  <a:tcPr marT="60960" marB="60960"/>
                </a:tc>
                <a:extLst>
                  <a:ext uri="{0D108BD9-81ED-4DB2-BD59-A6C34878D82A}">
                    <a16:rowId xmlns:a16="http://schemas.microsoft.com/office/drawing/2014/main" val="10000"/>
                  </a:ext>
                </a:extLst>
              </a:tr>
              <a:tr h="457200">
                <a:tc>
                  <a:txBody>
                    <a:bodyPr/>
                    <a:lstStyle/>
                    <a:p>
                      <a:r>
                        <a:rPr lang="en-US" sz="1800" dirty="0" err="1"/>
                        <a:t>student_info</a:t>
                      </a:r>
                      <a:endParaRPr lang="en-US" sz="1800" dirty="0"/>
                    </a:p>
                  </a:txBody>
                  <a:tcPr marT="60960" marB="6096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dirty="0"/>
                        <a:t>1</a:t>
                      </a:r>
                    </a:p>
                  </a:txBody>
                  <a:tcPr marT="60960" marB="60960"/>
                </a:tc>
                <a:extLst>
                  <a:ext uri="{0D108BD9-81ED-4DB2-BD59-A6C34878D82A}">
                    <a16:rowId xmlns:a16="http://schemas.microsoft.com/office/drawing/2014/main" val="10001"/>
                  </a:ext>
                </a:extLst>
              </a:tr>
              <a:tr h="521094">
                <a:tc>
                  <a:txBody>
                    <a:bodyPr/>
                    <a:lstStyle/>
                    <a:p>
                      <a:r>
                        <a:rPr lang="en-US" sz="1800" dirty="0" err="1"/>
                        <a:t>table_x</a:t>
                      </a:r>
                      <a:endParaRPr lang="en-US" sz="1800" dirty="0"/>
                    </a:p>
                  </a:txBody>
                  <a:tcPr marT="60960" marB="60960"/>
                </a:tc>
                <a:tc>
                  <a:txBody>
                    <a:bodyPr/>
                    <a:lstStyle/>
                    <a:p>
                      <a:r>
                        <a:rPr lang="en-US" sz="1800" dirty="0"/>
                        <a:t>1000</a:t>
                      </a:r>
                    </a:p>
                  </a:txBody>
                  <a:tcPr marT="60960" marB="60960"/>
                </a:tc>
                <a:extLst>
                  <a:ext uri="{0D108BD9-81ED-4DB2-BD59-A6C34878D82A}">
                    <a16:rowId xmlns:a16="http://schemas.microsoft.com/office/drawing/2014/main" val="10002"/>
                  </a:ext>
                </a:extLst>
              </a:tr>
            </a:tbl>
          </a:graphicData>
        </a:graphic>
      </p:graphicFrame>
      <p:graphicFrame>
        <p:nvGraphicFramePr>
          <p:cNvPr id="31" name="Table 30"/>
          <p:cNvGraphicFramePr>
            <a:graphicFrameLocks noGrp="1"/>
          </p:cNvGraphicFramePr>
          <p:nvPr>
            <p:extLst/>
          </p:nvPr>
        </p:nvGraphicFramePr>
        <p:xfrm>
          <a:off x="7620004" y="4382167"/>
          <a:ext cx="2749013" cy="1956588"/>
        </p:xfrm>
        <a:graphic>
          <a:graphicData uri="http://schemas.openxmlformats.org/drawingml/2006/table">
            <a:tbl>
              <a:tblPr>
                <a:tableStyleId>{5940675A-B579-460E-94D1-54222C63F5DA}</a:tableStyleId>
              </a:tblPr>
              <a:tblGrid>
                <a:gridCol w="1606013">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tblGrid>
              <a:tr h="240906">
                <a:tc>
                  <a:txBody>
                    <a:bodyPr/>
                    <a:lstStyle/>
                    <a:p>
                      <a:pPr algn="ctr"/>
                      <a:r>
                        <a:rPr lang="en-US" sz="2200" dirty="0"/>
                        <a:t>Table</a:t>
                      </a:r>
                    </a:p>
                  </a:txBody>
                  <a:tcPr marT="60960" marB="60960"/>
                </a:tc>
                <a:tc>
                  <a:txBody>
                    <a:bodyPr/>
                    <a:lstStyle/>
                    <a:p>
                      <a:pPr algn="ctr"/>
                      <a:r>
                        <a:rPr lang="en-US" sz="2200" dirty="0"/>
                        <a:t>Region</a:t>
                      </a:r>
                    </a:p>
                  </a:txBody>
                  <a:tcPr marT="60960" marB="60960"/>
                </a:tc>
                <a:extLst>
                  <a:ext uri="{0D108BD9-81ED-4DB2-BD59-A6C34878D82A}">
                    <a16:rowId xmlns:a16="http://schemas.microsoft.com/office/drawing/2014/main" val="10000"/>
                  </a:ext>
                </a:extLst>
              </a:tr>
              <a:tr h="457200">
                <a:tc>
                  <a:txBody>
                    <a:bodyPr/>
                    <a:lstStyle/>
                    <a:p>
                      <a:r>
                        <a:rPr lang="en-US" sz="1800" dirty="0" err="1"/>
                        <a:t>student_info</a:t>
                      </a:r>
                      <a:endParaRPr lang="en-US" sz="1800" dirty="0"/>
                    </a:p>
                  </a:txBody>
                  <a:tcPr marT="60960" marB="6096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dirty="0"/>
                        <a:t>2</a:t>
                      </a:r>
                    </a:p>
                  </a:txBody>
                  <a:tcPr marT="60960" marB="60960"/>
                </a:tc>
                <a:extLst>
                  <a:ext uri="{0D108BD9-81ED-4DB2-BD59-A6C34878D82A}">
                    <a16:rowId xmlns:a16="http://schemas.microsoft.com/office/drawing/2014/main" val="10001"/>
                  </a:ext>
                </a:extLst>
              </a:tr>
              <a:tr h="521094">
                <a:tc>
                  <a:txBody>
                    <a:bodyPr/>
                    <a:lstStyle/>
                    <a:p>
                      <a:r>
                        <a:rPr lang="en-US" sz="1800" dirty="0" err="1"/>
                        <a:t>table_y</a:t>
                      </a:r>
                      <a:endParaRPr lang="en-US" sz="1800" dirty="0"/>
                    </a:p>
                  </a:txBody>
                  <a:tcPr marT="60960" marB="60960"/>
                </a:tc>
                <a:tc>
                  <a:txBody>
                    <a:bodyPr/>
                    <a:lstStyle/>
                    <a:p>
                      <a:r>
                        <a:rPr lang="en-US" sz="1800" dirty="0"/>
                        <a:t>m</a:t>
                      </a:r>
                    </a:p>
                  </a:txBody>
                  <a:tcPr marT="60960" marB="60960"/>
                </a:tc>
                <a:extLst>
                  <a:ext uri="{0D108BD9-81ED-4DB2-BD59-A6C34878D82A}">
                    <a16:rowId xmlns:a16="http://schemas.microsoft.com/office/drawing/2014/main" val="10002"/>
                  </a:ext>
                </a:extLst>
              </a:tr>
              <a:tr h="521094">
                <a:tc>
                  <a:txBody>
                    <a:bodyPr/>
                    <a:lstStyle/>
                    <a:p>
                      <a:r>
                        <a:rPr lang="en-US" sz="1800" dirty="0" err="1"/>
                        <a:t>table_z</a:t>
                      </a:r>
                      <a:endParaRPr lang="en-US" sz="1800" dirty="0"/>
                    </a:p>
                  </a:txBody>
                  <a:tcPr marT="60960" marB="60960"/>
                </a:tc>
                <a:tc>
                  <a:txBody>
                    <a:bodyPr/>
                    <a:lstStyle/>
                    <a:p>
                      <a:r>
                        <a:rPr lang="en-US" sz="1800" dirty="0"/>
                        <a:t>n</a:t>
                      </a:r>
                    </a:p>
                  </a:txBody>
                  <a:tcPr marT="60960" marB="60960"/>
                </a:tc>
                <a:extLst>
                  <a:ext uri="{0D108BD9-81ED-4DB2-BD59-A6C34878D82A}">
                    <a16:rowId xmlns:a16="http://schemas.microsoft.com/office/drawing/2014/main" val="10003"/>
                  </a:ext>
                </a:extLst>
              </a:tr>
            </a:tbl>
          </a:graphicData>
        </a:graphic>
      </p:graphicFrame>
      <p:cxnSp>
        <p:nvCxnSpPr>
          <p:cNvPr id="20" name="Straight Arrow Connector 19"/>
          <p:cNvCxnSpPr>
            <a:stCxn id="23" idx="3"/>
            <a:endCxn id="27" idx="1"/>
          </p:cNvCxnSpPr>
          <p:nvPr/>
        </p:nvCxnSpPr>
        <p:spPr>
          <a:xfrm>
            <a:off x="7016213" y="2406453"/>
            <a:ext cx="603791" cy="33363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 name="Straight Connector 3"/>
          <p:cNvCxnSpPr/>
          <p:nvPr/>
        </p:nvCxnSpPr>
        <p:spPr>
          <a:xfrm>
            <a:off x="7276508" y="1351854"/>
            <a:ext cx="0" cy="5337333"/>
          </a:xfrm>
          <a:prstGeom prst="line">
            <a:avLst/>
          </a:prstGeom>
          <a:ln w="38100">
            <a:solidFill>
              <a:schemeClr val="bg1">
                <a:lumMod val="50000"/>
              </a:schemeClr>
            </a:solidFill>
            <a:prstDash val="sysDash"/>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96982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2" grpId="0" animBg="1"/>
      <p:bldP spid="14"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HBase Main Features</a:t>
            </a:r>
          </a:p>
        </p:txBody>
      </p:sp>
      <p:sp>
        <p:nvSpPr>
          <p:cNvPr id="3" name="Content Placeholder 2"/>
          <p:cNvSpPr>
            <a:spLocks noGrp="1"/>
          </p:cNvSpPr>
          <p:nvPr>
            <p:ph idx="1"/>
          </p:nvPr>
        </p:nvSpPr>
        <p:spPr/>
        <p:txBody>
          <a:bodyPr>
            <a:normAutofit/>
          </a:bodyPr>
          <a:lstStyle/>
          <a:p>
            <a:r>
              <a:rPr lang="en-US" dirty="0"/>
              <a:t>Horizontal scalability</a:t>
            </a:r>
          </a:p>
          <a:p>
            <a:pPr lvl="1"/>
            <a:r>
              <a:rPr lang="en-US" dirty="0"/>
              <a:t>Increase capacity by adding data node</a:t>
            </a:r>
          </a:p>
          <a:p>
            <a:pPr lvl="1"/>
            <a:r>
              <a:rPr lang="en-US" dirty="0"/>
              <a:t>Improve I/O by adding region server</a:t>
            </a:r>
          </a:p>
          <a:p>
            <a:r>
              <a:rPr lang="en-US" dirty="0"/>
              <a:t>Row-level atomic operations including compare-and-swap ops like incrementing counters</a:t>
            </a:r>
          </a:p>
          <a:p>
            <a:r>
              <a:rPr lang="en-US" dirty="0"/>
              <a:t>Augmented key-value schemas, the user can group columns into families which are configured independently</a:t>
            </a:r>
          </a:p>
        </p:txBody>
      </p:sp>
    </p:spTree>
    <p:extLst>
      <p:ext uri="{BB962C8B-B14F-4D97-AF65-F5344CB8AC3E}">
        <p14:creationId xmlns:p14="http://schemas.microsoft.com/office/powerpoint/2010/main" val="144034656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HBase Main Features Cont.</a:t>
            </a:r>
          </a:p>
        </p:txBody>
      </p:sp>
      <p:sp>
        <p:nvSpPr>
          <p:cNvPr id="3" name="Content Placeholder 2"/>
          <p:cNvSpPr>
            <a:spLocks noGrp="1"/>
          </p:cNvSpPr>
          <p:nvPr>
            <p:ph idx="1"/>
          </p:nvPr>
        </p:nvSpPr>
        <p:spPr/>
        <p:txBody>
          <a:bodyPr/>
          <a:lstStyle/>
          <a:p>
            <a:r>
              <a:rPr lang="en-US" dirty="0"/>
              <a:t>Low latency random read / write to HDFS</a:t>
            </a:r>
          </a:p>
          <a:p>
            <a:r>
              <a:rPr lang="en-US" dirty="0"/>
              <a:t>Runs on top of HDFS</a:t>
            </a:r>
          </a:p>
          <a:p>
            <a:r>
              <a:rPr lang="en-US" dirty="0"/>
              <a:t>Runs on commodity hardware</a:t>
            </a:r>
          </a:p>
        </p:txBody>
      </p:sp>
    </p:spTree>
    <p:extLst>
      <p:ext uri="{BB962C8B-B14F-4D97-AF65-F5344CB8AC3E}">
        <p14:creationId xmlns:p14="http://schemas.microsoft.com/office/powerpoint/2010/main" val="35281578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2665C07F-955D-466C-90FE-40E0BB8026A8}"/>
              </a:ext>
            </a:extLst>
          </p:cNvPr>
          <p:cNvSpPr>
            <a:spLocks noGrp="1"/>
          </p:cNvSpPr>
          <p:nvPr>
            <p:ph type="ftr" sz="quarter" idx="11"/>
          </p:nvPr>
        </p:nvSpPr>
        <p:spPr/>
        <p:txBody>
          <a:bodyPr/>
          <a:lstStyle/>
          <a:p>
            <a:r>
              <a:rPr lang="en-US"/>
              <a:t>DGB 5/2013</a:t>
            </a:r>
          </a:p>
        </p:txBody>
      </p:sp>
      <p:sp>
        <p:nvSpPr>
          <p:cNvPr id="3" name="Slide Number Placeholder 2">
            <a:extLst>
              <a:ext uri="{FF2B5EF4-FFF2-40B4-BE49-F238E27FC236}">
                <a16:creationId xmlns:a16="http://schemas.microsoft.com/office/drawing/2014/main" id="{7D13825D-8198-44C3-9F07-0FDA8B689680}"/>
              </a:ext>
            </a:extLst>
          </p:cNvPr>
          <p:cNvSpPr>
            <a:spLocks noGrp="1"/>
          </p:cNvSpPr>
          <p:nvPr>
            <p:ph type="sldNum" sz="quarter" idx="12"/>
          </p:nvPr>
        </p:nvSpPr>
        <p:spPr/>
        <p:txBody>
          <a:bodyPr/>
          <a:lstStyle/>
          <a:p>
            <a:fld id="{B94A0634-974A-46A7-B268-05D2A189DA49}" type="slidenum">
              <a:rPr lang="en-US" smtClean="0"/>
              <a:t>5</a:t>
            </a:fld>
            <a:endParaRPr lang="en-US"/>
          </a:p>
        </p:txBody>
      </p:sp>
      <p:pic>
        <p:nvPicPr>
          <p:cNvPr id="5" name="Picture 4">
            <a:extLst>
              <a:ext uri="{FF2B5EF4-FFF2-40B4-BE49-F238E27FC236}">
                <a16:creationId xmlns:a16="http://schemas.microsoft.com/office/drawing/2014/main" id="{3EFB00FC-C269-45CA-910D-FDC0B0C07B9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38850" y="437411"/>
            <a:ext cx="5643150" cy="5983177"/>
          </a:xfrm>
          <a:prstGeom prst="rect">
            <a:avLst/>
          </a:prstGeom>
        </p:spPr>
      </p:pic>
    </p:spTree>
    <p:extLst>
      <p:ext uri="{BB962C8B-B14F-4D97-AF65-F5344CB8AC3E}">
        <p14:creationId xmlns:p14="http://schemas.microsoft.com/office/powerpoint/2010/main" val="249802155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152400"/>
            <a:ext cx="8229600" cy="1143000"/>
          </a:xfrm>
        </p:spPr>
        <p:txBody>
          <a:bodyPr/>
          <a:lstStyle/>
          <a:p>
            <a:r>
              <a:rPr lang="en-US" dirty="0"/>
              <a:t>HBase </a:t>
            </a:r>
            <a:r>
              <a:rPr lang="en-US" dirty="0" err="1"/>
              <a:t>vs</a:t>
            </a:r>
            <a:r>
              <a:rPr lang="en-US" dirty="0"/>
              <a:t> HDFS alone</a:t>
            </a:r>
          </a:p>
        </p:txBody>
      </p:sp>
      <p:graphicFrame>
        <p:nvGraphicFramePr>
          <p:cNvPr id="4" name="Table 3"/>
          <p:cNvGraphicFramePr>
            <a:graphicFrameLocks noGrp="1"/>
          </p:cNvGraphicFramePr>
          <p:nvPr>
            <p:extLst/>
          </p:nvPr>
        </p:nvGraphicFramePr>
        <p:xfrm>
          <a:off x="1905004" y="1295402"/>
          <a:ext cx="8534401" cy="5446833"/>
        </p:xfrm>
        <a:graphic>
          <a:graphicData uri="http://schemas.openxmlformats.org/drawingml/2006/table">
            <a:tbl>
              <a:tblPr firstRow="1">
                <a:tableStyleId>{5C22544A-7EE6-4342-B048-85BDC9FD1C3A}</a:tableStyleId>
              </a:tblPr>
              <a:tblGrid>
                <a:gridCol w="2118987">
                  <a:extLst>
                    <a:ext uri="{9D8B030D-6E8A-4147-A177-3AD203B41FA5}">
                      <a16:colId xmlns:a16="http://schemas.microsoft.com/office/drawing/2014/main" val="20000"/>
                    </a:ext>
                  </a:extLst>
                </a:gridCol>
                <a:gridCol w="2986413">
                  <a:extLst>
                    <a:ext uri="{9D8B030D-6E8A-4147-A177-3AD203B41FA5}">
                      <a16:colId xmlns:a16="http://schemas.microsoft.com/office/drawing/2014/main" val="20001"/>
                    </a:ext>
                  </a:extLst>
                </a:gridCol>
                <a:gridCol w="3429001">
                  <a:extLst>
                    <a:ext uri="{9D8B030D-6E8A-4147-A177-3AD203B41FA5}">
                      <a16:colId xmlns:a16="http://schemas.microsoft.com/office/drawing/2014/main" val="20002"/>
                    </a:ext>
                  </a:extLst>
                </a:gridCol>
              </a:tblGrid>
              <a:tr h="876936">
                <a:tc>
                  <a:txBody>
                    <a:bodyPr/>
                    <a:lstStyle/>
                    <a:p>
                      <a:pPr algn="ctr"/>
                      <a:endParaRPr lang="en-US" sz="2800" dirty="0"/>
                    </a:p>
                  </a:txBody>
                  <a:tcPr marT="60960" marB="60960"/>
                </a:tc>
                <a:tc>
                  <a:txBody>
                    <a:bodyPr/>
                    <a:lstStyle/>
                    <a:p>
                      <a:pPr algn="ctr"/>
                      <a:r>
                        <a:rPr lang="en-US" sz="2800" dirty="0"/>
                        <a:t>Plain</a:t>
                      </a:r>
                      <a:r>
                        <a:rPr lang="en-US" sz="2800" baseline="0" dirty="0"/>
                        <a:t> HDFS /</a:t>
                      </a:r>
                      <a:r>
                        <a:rPr lang="en-US" sz="2800" baseline="0" dirty="0" err="1"/>
                        <a:t>MapReduce</a:t>
                      </a:r>
                      <a:endParaRPr lang="en-US" sz="2800" dirty="0"/>
                    </a:p>
                  </a:txBody>
                  <a:tcPr marT="60960" marB="60960"/>
                </a:tc>
                <a:tc>
                  <a:txBody>
                    <a:bodyPr/>
                    <a:lstStyle/>
                    <a:p>
                      <a:pPr algn="ctr"/>
                      <a:r>
                        <a:rPr lang="en-US" sz="2800" baseline="0" dirty="0"/>
                        <a:t>HBase</a:t>
                      </a:r>
                      <a:endParaRPr lang="en-US" sz="2800" dirty="0"/>
                    </a:p>
                  </a:txBody>
                  <a:tcPr marT="60960" marB="60960"/>
                </a:tc>
                <a:extLst>
                  <a:ext uri="{0D108BD9-81ED-4DB2-BD59-A6C34878D82A}">
                    <a16:rowId xmlns:a16="http://schemas.microsoft.com/office/drawing/2014/main" val="10000"/>
                  </a:ext>
                </a:extLst>
              </a:tr>
              <a:tr h="767319">
                <a:tc>
                  <a:txBody>
                    <a:bodyPr/>
                    <a:lstStyle/>
                    <a:p>
                      <a:r>
                        <a:rPr lang="en-US" sz="2400" dirty="0"/>
                        <a:t>Write pattern</a:t>
                      </a:r>
                    </a:p>
                  </a:txBody>
                  <a:tcPr marT="60960" marB="6096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2400" dirty="0"/>
                        <a:t>Append-only</a:t>
                      </a:r>
                    </a:p>
                  </a:txBody>
                  <a:tcPr marT="60960" marB="6096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2400" dirty="0"/>
                        <a:t>Random write, bulk incremental</a:t>
                      </a:r>
                    </a:p>
                  </a:txBody>
                  <a:tcPr marT="60960" marB="60960"/>
                </a:tc>
                <a:extLst>
                  <a:ext uri="{0D108BD9-81ED-4DB2-BD59-A6C34878D82A}">
                    <a16:rowId xmlns:a16="http://schemas.microsoft.com/office/drawing/2014/main" val="10001"/>
                  </a:ext>
                </a:extLst>
              </a:tr>
              <a:tr h="990600">
                <a:tc>
                  <a:txBody>
                    <a:bodyPr/>
                    <a:lstStyle/>
                    <a:p>
                      <a:r>
                        <a:rPr lang="en-US" sz="2400" dirty="0"/>
                        <a:t>Read</a:t>
                      </a:r>
                      <a:r>
                        <a:rPr lang="en-US" sz="2400" baseline="0" dirty="0"/>
                        <a:t> pattern</a:t>
                      </a:r>
                      <a:endParaRPr lang="en-US" sz="2400" dirty="0"/>
                    </a:p>
                  </a:txBody>
                  <a:tcPr marT="60960" marB="60960"/>
                </a:tc>
                <a:tc>
                  <a:txBody>
                    <a:bodyPr/>
                    <a:lstStyle/>
                    <a:p>
                      <a:r>
                        <a:rPr lang="en-US" sz="2400" dirty="0"/>
                        <a:t>Full table scan, partition table scan</a:t>
                      </a:r>
                    </a:p>
                  </a:txBody>
                  <a:tcPr marT="60960" marB="60960"/>
                </a:tc>
                <a:tc>
                  <a:txBody>
                    <a:bodyPr/>
                    <a:lstStyle/>
                    <a:p>
                      <a:r>
                        <a:rPr lang="en-US" sz="2400" dirty="0"/>
                        <a:t>Random read, small range scan, or table </a:t>
                      </a:r>
                      <a:r>
                        <a:rPr lang="en-US" sz="2400" baseline="0" dirty="0"/>
                        <a:t> scan </a:t>
                      </a:r>
                      <a:endParaRPr lang="en-US" sz="2400" dirty="0"/>
                    </a:p>
                  </a:txBody>
                  <a:tcPr marT="60960" marB="60960"/>
                </a:tc>
                <a:extLst>
                  <a:ext uri="{0D108BD9-81ED-4DB2-BD59-A6C34878D82A}">
                    <a16:rowId xmlns:a16="http://schemas.microsoft.com/office/drawing/2014/main" val="10002"/>
                  </a:ext>
                </a:extLst>
              </a:tr>
              <a:tr h="767319">
                <a:tc>
                  <a:txBody>
                    <a:bodyPr/>
                    <a:lstStyle/>
                    <a:p>
                      <a:r>
                        <a:rPr lang="en-US" sz="2400" dirty="0"/>
                        <a:t>Hive(SQL) performance</a:t>
                      </a:r>
                    </a:p>
                  </a:txBody>
                  <a:tcPr marT="60960" marB="60960"/>
                </a:tc>
                <a:tc>
                  <a:txBody>
                    <a:bodyPr/>
                    <a:lstStyle/>
                    <a:p>
                      <a:r>
                        <a:rPr lang="en-US" sz="2400" dirty="0"/>
                        <a:t>Very good</a:t>
                      </a:r>
                    </a:p>
                  </a:txBody>
                  <a:tcPr marT="60960" marB="60960"/>
                </a:tc>
                <a:tc>
                  <a:txBody>
                    <a:bodyPr/>
                    <a:lstStyle/>
                    <a:p>
                      <a:r>
                        <a:rPr lang="en-US" sz="2400" dirty="0"/>
                        <a:t>4-5x</a:t>
                      </a:r>
                      <a:r>
                        <a:rPr lang="en-US" sz="2400" baseline="0" dirty="0"/>
                        <a:t> slower</a:t>
                      </a:r>
                      <a:endParaRPr lang="en-US" sz="2400" dirty="0"/>
                    </a:p>
                  </a:txBody>
                  <a:tcPr marT="60960" marB="60960"/>
                </a:tc>
                <a:extLst>
                  <a:ext uri="{0D108BD9-81ED-4DB2-BD59-A6C34878D82A}">
                    <a16:rowId xmlns:a16="http://schemas.microsoft.com/office/drawing/2014/main" val="10003"/>
                  </a:ext>
                </a:extLst>
              </a:tr>
              <a:tr h="767319">
                <a:tc>
                  <a:txBody>
                    <a:bodyPr/>
                    <a:lstStyle/>
                    <a:p>
                      <a:r>
                        <a:rPr lang="en-US" sz="2400" dirty="0"/>
                        <a:t>Structured storage</a:t>
                      </a:r>
                    </a:p>
                  </a:txBody>
                  <a:tcPr marT="60960" marB="60960"/>
                </a:tc>
                <a:tc>
                  <a:txBody>
                    <a:bodyPr/>
                    <a:lstStyle/>
                    <a:p>
                      <a:r>
                        <a:rPr lang="en-US" sz="2400" dirty="0"/>
                        <a:t>Do-it-yourself / TSV /</a:t>
                      </a:r>
                      <a:r>
                        <a:rPr lang="en-US" sz="2400" baseline="0" dirty="0"/>
                        <a:t> </a:t>
                      </a:r>
                      <a:r>
                        <a:rPr lang="en-US" sz="2400" baseline="0" dirty="0" err="1"/>
                        <a:t>Sequencial</a:t>
                      </a:r>
                      <a:r>
                        <a:rPr lang="en-US" sz="2400" baseline="0" dirty="0"/>
                        <a:t> File</a:t>
                      </a:r>
                      <a:endParaRPr lang="en-US" sz="2400" dirty="0"/>
                    </a:p>
                  </a:txBody>
                  <a:tcPr marT="60960" marB="60960"/>
                </a:tc>
                <a:tc>
                  <a:txBody>
                    <a:bodyPr/>
                    <a:lstStyle/>
                    <a:p>
                      <a:r>
                        <a:rPr lang="en-US" sz="2400" dirty="0"/>
                        <a:t>Sparse column-family data model</a:t>
                      </a:r>
                    </a:p>
                  </a:txBody>
                  <a:tcPr marT="60960" marB="60960"/>
                </a:tc>
                <a:extLst>
                  <a:ext uri="{0D108BD9-81ED-4DB2-BD59-A6C34878D82A}">
                    <a16:rowId xmlns:a16="http://schemas.microsoft.com/office/drawing/2014/main" val="10004"/>
                  </a:ext>
                </a:extLst>
              </a:tr>
              <a:tr h="691953">
                <a:tc>
                  <a:txBody>
                    <a:bodyPr/>
                    <a:lstStyle/>
                    <a:p>
                      <a:r>
                        <a:rPr lang="en-US" sz="2400" dirty="0"/>
                        <a:t>Max data size</a:t>
                      </a:r>
                    </a:p>
                  </a:txBody>
                  <a:tcPr marT="60960" marB="60960"/>
                </a:tc>
                <a:tc>
                  <a:txBody>
                    <a:bodyPr/>
                    <a:lstStyle/>
                    <a:p>
                      <a:r>
                        <a:rPr lang="en-US" sz="2400" dirty="0"/>
                        <a:t>30+ PB</a:t>
                      </a:r>
                    </a:p>
                  </a:txBody>
                  <a:tcPr marT="60960" marB="60960"/>
                </a:tc>
                <a:tc>
                  <a:txBody>
                    <a:bodyPr/>
                    <a:lstStyle/>
                    <a:p>
                      <a:r>
                        <a:rPr lang="en-US" sz="2400" dirty="0"/>
                        <a:t>~1PB</a:t>
                      </a:r>
                    </a:p>
                  </a:txBody>
                  <a:tcPr marT="60960" marB="60960"/>
                </a:tc>
                <a:extLst>
                  <a:ext uri="{0D108BD9-81ED-4DB2-BD59-A6C34878D82A}">
                    <a16:rowId xmlns:a16="http://schemas.microsoft.com/office/drawing/2014/main" val="10005"/>
                  </a:ext>
                </a:extLst>
              </a:tr>
            </a:tbl>
          </a:graphicData>
        </a:graphic>
      </p:graphicFrame>
      <p:sp>
        <p:nvSpPr>
          <p:cNvPr id="3" name="Rectangle 2"/>
          <p:cNvSpPr/>
          <p:nvPr/>
        </p:nvSpPr>
        <p:spPr>
          <a:xfrm>
            <a:off x="5029200" y="6488673"/>
            <a:ext cx="5334000" cy="307777"/>
          </a:xfrm>
          <a:prstGeom prst="rect">
            <a:avLst/>
          </a:prstGeom>
        </p:spPr>
        <p:txBody>
          <a:bodyPr wrap="square">
            <a:spAutoFit/>
          </a:bodyPr>
          <a:lstStyle/>
          <a:p>
            <a:r>
              <a:rPr lang="en-US" sz="1400" dirty="0">
                <a:solidFill>
                  <a:prstClr val="black"/>
                </a:solidFill>
                <a:latin typeface="Arial"/>
              </a:rPr>
              <a:t>From: Chicago Data Summit: Apache HBase: An Introduction</a:t>
            </a:r>
          </a:p>
        </p:txBody>
      </p:sp>
    </p:spTree>
    <p:extLst>
      <p:ext uri="{BB962C8B-B14F-4D97-AF65-F5344CB8AC3E}">
        <p14:creationId xmlns:p14="http://schemas.microsoft.com/office/powerpoint/2010/main" val="204471998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152400"/>
            <a:ext cx="8229600" cy="1143000"/>
          </a:xfrm>
        </p:spPr>
        <p:txBody>
          <a:bodyPr/>
          <a:lstStyle/>
          <a:p>
            <a:r>
              <a:rPr lang="en-US" altLang="zh-CN" dirty="0"/>
              <a:t>HBase </a:t>
            </a:r>
            <a:r>
              <a:rPr lang="en-US" altLang="zh-CN" dirty="0" err="1"/>
              <a:t>vs</a:t>
            </a:r>
            <a:r>
              <a:rPr lang="en-US" altLang="zh-CN" dirty="0"/>
              <a:t> RDBMS</a:t>
            </a:r>
            <a:endParaRPr lang="en-US" dirty="0"/>
          </a:p>
        </p:txBody>
      </p:sp>
      <p:graphicFrame>
        <p:nvGraphicFramePr>
          <p:cNvPr id="4" name="Table 3"/>
          <p:cNvGraphicFramePr>
            <a:graphicFrameLocks noGrp="1"/>
          </p:cNvGraphicFramePr>
          <p:nvPr>
            <p:extLst/>
          </p:nvPr>
        </p:nvGraphicFramePr>
        <p:xfrm>
          <a:off x="1676400" y="1172910"/>
          <a:ext cx="8991600" cy="5315765"/>
        </p:xfrm>
        <a:graphic>
          <a:graphicData uri="http://schemas.openxmlformats.org/drawingml/2006/table">
            <a:tbl>
              <a:tblPr firstRow="1">
                <a:tableStyleId>{5C22544A-7EE6-4342-B048-85BDC9FD1C3A}</a:tableStyleId>
              </a:tblPr>
              <a:tblGrid>
                <a:gridCol w="2511167">
                  <a:extLst>
                    <a:ext uri="{9D8B030D-6E8A-4147-A177-3AD203B41FA5}">
                      <a16:colId xmlns:a16="http://schemas.microsoft.com/office/drawing/2014/main" val="20000"/>
                    </a:ext>
                  </a:extLst>
                </a:gridCol>
                <a:gridCol w="3128295">
                  <a:extLst>
                    <a:ext uri="{9D8B030D-6E8A-4147-A177-3AD203B41FA5}">
                      <a16:colId xmlns:a16="http://schemas.microsoft.com/office/drawing/2014/main" val="20001"/>
                    </a:ext>
                  </a:extLst>
                </a:gridCol>
                <a:gridCol w="3352138">
                  <a:extLst>
                    <a:ext uri="{9D8B030D-6E8A-4147-A177-3AD203B41FA5}">
                      <a16:colId xmlns:a16="http://schemas.microsoft.com/office/drawing/2014/main" val="20002"/>
                    </a:ext>
                  </a:extLst>
                </a:gridCol>
              </a:tblGrid>
              <a:tr h="464798">
                <a:tc>
                  <a:txBody>
                    <a:bodyPr/>
                    <a:lstStyle/>
                    <a:p>
                      <a:pPr algn="ctr"/>
                      <a:endParaRPr lang="en-US" sz="2800" dirty="0"/>
                    </a:p>
                  </a:txBody>
                  <a:tcPr marT="60960" marB="60960"/>
                </a:tc>
                <a:tc>
                  <a:txBody>
                    <a:bodyPr/>
                    <a:lstStyle/>
                    <a:p>
                      <a:pPr algn="ctr"/>
                      <a:r>
                        <a:rPr lang="en-US" sz="2800" dirty="0"/>
                        <a:t>RDBMS</a:t>
                      </a:r>
                    </a:p>
                  </a:txBody>
                  <a:tcPr marT="60960" marB="60960"/>
                </a:tc>
                <a:tc>
                  <a:txBody>
                    <a:bodyPr/>
                    <a:lstStyle/>
                    <a:p>
                      <a:pPr algn="ctr"/>
                      <a:r>
                        <a:rPr lang="en-US" sz="2800" baseline="0" dirty="0"/>
                        <a:t>HBase</a:t>
                      </a:r>
                      <a:endParaRPr lang="en-US" sz="2800" dirty="0"/>
                    </a:p>
                  </a:txBody>
                  <a:tcPr marT="60960" marB="60960"/>
                </a:tc>
                <a:extLst>
                  <a:ext uri="{0D108BD9-81ED-4DB2-BD59-A6C34878D82A}">
                    <a16:rowId xmlns:a16="http://schemas.microsoft.com/office/drawing/2014/main" val="10000"/>
                  </a:ext>
                </a:extLst>
              </a:tr>
              <a:tr h="585053">
                <a:tc>
                  <a:txBody>
                    <a:bodyPr/>
                    <a:lstStyle/>
                    <a:p>
                      <a:r>
                        <a:rPr lang="en-US" sz="2400" dirty="0"/>
                        <a:t>Data layout</a:t>
                      </a:r>
                    </a:p>
                  </a:txBody>
                  <a:tcPr marT="60960" marB="6096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2400" dirty="0"/>
                        <a:t>Row-oriented</a:t>
                      </a:r>
                    </a:p>
                  </a:txBody>
                  <a:tcPr marT="60960" marB="6096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2400" dirty="0"/>
                        <a:t>Column-family oriented</a:t>
                      </a:r>
                    </a:p>
                  </a:txBody>
                  <a:tcPr marT="60960" marB="60960"/>
                </a:tc>
                <a:extLst>
                  <a:ext uri="{0D108BD9-81ED-4DB2-BD59-A6C34878D82A}">
                    <a16:rowId xmlns:a16="http://schemas.microsoft.com/office/drawing/2014/main" val="10001"/>
                  </a:ext>
                </a:extLst>
              </a:tr>
              <a:tr h="693141">
                <a:tc>
                  <a:txBody>
                    <a:bodyPr/>
                    <a:lstStyle/>
                    <a:p>
                      <a:r>
                        <a:rPr lang="en-US" sz="2400" dirty="0"/>
                        <a:t>Transactions</a:t>
                      </a:r>
                    </a:p>
                  </a:txBody>
                  <a:tcPr marT="60960" marB="60960"/>
                </a:tc>
                <a:tc>
                  <a:txBody>
                    <a:bodyPr/>
                    <a:lstStyle/>
                    <a:p>
                      <a:r>
                        <a:rPr lang="en-US" sz="2400" dirty="0"/>
                        <a:t>Multi-row ACID</a:t>
                      </a:r>
                    </a:p>
                  </a:txBody>
                  <a:tcPr marT="60960" marB="60960"/>
                </a:tc>
                <a:tc>
                  <a:txBody>
                    <a:bodyPr/>
                    <a:lstStyle/>
                    <a:p>
                      <a:r>
                        <a:rPr lang="en-US" sz="2400" dirty="0"/>
                        <a:t>Single row only</a:t>
                      </a:r>
                    </a:p>
                  </a:txBody>
                  <a:tcPr marT="60960" marB="60960"/>
                </a:tc>
                <a:extLst>
                  <a:ext uri="{0D108BD9-81ED-4DB2-BD59-A6C34878D82A}">
                    <a16:rowId xmlns:a16="http://schemas.microsoft.com/office/drawing/2014/main" val="10002"/>
                  </a:ext>
                </a:extLst>
              </a:tr>
              <a:tr h="650717">
                <a:tc>
                  <a:txBody>
                    <a:bodyPr/>
                    <a:lstStyle/>
                    <a:p>
                      <a:r>
                        <a:rPr lang="en-US" sz="2400" dirty="0"/>
                        <a:t>Query language</a:t>
                      </a:r>
                    </a:p>
                  </a:txBody>
                  <a:tcPr marT="60960" marB="60960"/>
                </a:tc>
                <a:tc>
                  <a:txBody>
                    <a:bodyPr/>
                    <a:lstStyle/>
                    <a:p>
                      <a:r>
                        <a:rPr lang="en-US" sz="2400" dirty="0"/>
                        <a:t>SQL</a:t>
                      </a:r>
                    </a:p>
                  </a:txBody>
                  <a:tcPr marT="60960" marB="60960"/>
                </a:tc>
                <a:tc>
                  <a:txBody>
                    <a:bodyPr/>
                    <a:lstStyle/>
                    <a:p>
                      <a:r>
                        <a:rPr lang="en-US" sz="2400" dirty="0"/>
                        <a:t>get/put/scan/</a:t>
                      </a:r>
                    </a:p>
                  </a:txBody>
                  <a:tcPr marT="60960" marB="60960"/>
                </a:tc>
                <a:extLst>
                  <a:ext uri="{0D108BD9-81ED-4DB2-BD59-A6C34878D82A}">
                    <a16:rowId xmlns:a16="http://schemas.microsoft.com/office/drawing/2014/main" val="10003"/>
                  </a:ext>
                </a:extLst>
              </a:tr>
              <a:tr h="650717">
                <a:tc>
                  <a:txBody>
                    <a:bodyPr/>
                    <a:lstStyle/>
                    <a:p>
                      <a:r>
                        <a:rPr lang="en-US" sz="2400" dirty="0"/>
                        <a:t>security</a:t>
                      </a:r>
                    </a:p>
                  </a:txBody>
                  <a:tcPr marT="60960" marB="60960"/>
                </a:tc>
                <a:tc>
                  <a:txBody>
                    <a:bodyPr/>
                    <a:lstStyle/>
                    <a:p>
                      <a:r>
                        <a:rPr lang="en-US" sz="2400" dirty="0"/>
                        <a:t>Authentication / authorization</a:t>
                      </a:r>
                    </a:p>
                  </a:txBody>
                  <a:tcPr marT="60960" marB="60960"/>
                </a:tc>
                <a:tc>
                  <a:txBody>
                    <a:bodyPr/>
                    <a:lstStyle/>
                    <a:p>
                      <a:r>
                        <a:rPr lang="en-US" sz="2400" dirty="0"/>
                        <a:t>Work in progress</a:t>
                      </a:r>
                    </a:p>
                  </a:txBody>
                  <a:tcPr marT="60960" marB="60960"/>
                </a:tc>
                <a:extLst>
                  <a:ext uri="{0D108BD9-81ED-4DB2-BD59-A6C34878D82A}">
                    <a16:rowId xmlns:a16="http://schemas.microsoft.com/office/drawing/2014/main" val="10004"/>
                  </a:ext>
                </a:extLst>
              </a:tr>
              <a:tr h="527589">
                <a:tc>
                  <a:txBody>
                    <a:bodyPr/>
                    <a:lstStyle/>
                    <a:p>
                      <a:r>
                        <a:rPr lang="en-US" sz="2400" dirty="0"/>
                        <a:t>Indexes</a:t>
                      </a:r>
                    </a:p>
                  </a:txBody>
                  <a:tcPr marT="60960" marB="60960"/>
                </a:tc>
                <a:tc>
                  <a:txBody>
                    <a:bodyPr/>
                    <a:lstStyle/>
                    <a:p>
                      <a:r>
                        <a:rPr lang="en-US" sz="2400" dirty="0"/>
                        <a:t>On arbitrary columns</a:t>
                      </a:r>
                    </a:p>
                  </a:txBody>
                  <a:tcPr marT="60960" marB="60960"/>
                </a:tc>
                <a:tc>
                  <a:txBody>
                    <a:bodyPr/>
                    <a:lstStyle/>
                    <a:p>
                      <a:r>
                        <a:rPr lang="en-US" sz="2400" dirty="0"/>
                        <a:t>Row-key only</a:t>
                      </a:r>
                    </a:p>
                  </a:txBody>
                  <a:tcPr marT="60960" marB="60960"/>
                </a:tc>
                <a:extLst>
                  <a:ext uri="{0D108BD9-81ED-4DB2-BD59-A6C34878D82A}">
                    <a16:rowId xmlns:a16="http://schemas.microsoft.com/office/drawing/2014/main" val="10005"/>
                  </a:ext>
                </a:extLst>
              </a:tr>
              <a:tr h="527589">
                <a:tc>
                  <a:txBody>
                    <a:bodyPr/>
                    <a:lstStyle/>
                    <a:p>
                      <a:r>
                        <a:rPr lang="en-US" sz="2400" dirty="0"/>
                        <a:t>Max data size</a:t>
                      </a:r>
                    </a:p>
                  </a:txBody>
                  <a:tcPr marT="60960" marB="60960"/>
                </a:tc>
                <a:tc>
                  <a:txBody>
                    <a:bodyPr/>
                    <a:lstStyle/>
                    <a:p>
                      <a:r>
                        <a:rPr lang="en-US" sz="2400" dirty="0"/>
                        <a:t>TBs</a:t>
                      </a:r>
                    </a:p>
                  </a:txBody>
                  <a:tcPr marT="60960" marB="60960"/>
                </a:tc>
                <a:tc>
                  <a:txBody>
                    <a:bodyPr/>
                    <a:lstStyle/>
                    <a:p>
                      <a:r>
                        <a:rPr lang="en-US" sz="2400" dirty="0"/>
                        <a:t>~1PB</a:t>
                      </a:r>
                    </a:p>
                  </a:txBody>
                  <a:tcPr marT="60960" marB="60960"/>
                </a:tc>
                <a:extLst>
                  <a:ext uri="{0D108BD9-81ED-4DB2-BD59-A6C34878D82A}">
                    <a16:rowId xmlns:a16="http://schemas.microsoft.com/office/drawing/2014/main" val="10006"/>
                  </a:ext>
                </a:extLst>
              </a:tr>
              <a:tr h="929596">
                <a:tc>
                  <a:txBody>
                    <a:bodyPr/>
                    <a:lstStyle/>
                    <a:p>
                      <a:r>
                        <a:rPr lang="en-US" sz="2400" dirty="0"/>
                        <a:t>Read/write throughput limits</a:t>
                      </a:r>
                    </a:p>
                  </a:txBody>
                  <a:tcPr marT="60960" marB="60960"/>
                </a:tc>
                <a:tc>
                  <a:txBody>
                    <a:bodyPr/>
                    <a:lstStyle/>
                    <a:p>
                      <a:r>
                        <a:rPr lang="en-US" sz="2400" dirty="0"/>
                        <a:t>1000s queries/second</a:t>
                      </a:r>
                    </a:p>
                  </a:txBody>
                  <a:tcPr marT="60960" marB="60960"/>
                </a:tc>
                <a:tc>
                  <a:txBody>
                    <a:bodyPr/>
                    <a:lstStyle/>
                    <a:p>
                      <a:r>
                        <a:rPr lang="en-US" sz="2400" dirty="0"/>
                        <a:t>Millions of queries/second</a:t>
                      </a:r>
                    </a:p>
                  </a:txBody>
                  <a:tcPr marT="60960" marB="60960"/>
                </a:tc>
                <a:extLst>
                  <a:ext uri="{0D108BD9-81ED-4DB2-BD59-A6C34878D82A}">
                    <a16:rowId xmlns:a16="http://schemas.microsoft.com/office/drawing/2014/main" val="10007"/>
                  </a:ext>
                </a:extLst>
              </a:tr>
            </a:tbl>
          </a:graphicData>
        </a:graphic>
      </p:graphicFrame>
      <p:sp>
        <p:nvSpPr>
          <p:cNvPr id="5" name="Rectangle 4"/>
          <p:cNvSpPr/>
          <p:nvPr/>
        </p:nvSpPr>
        <p:spPr>
          <a:xfrm>
            <a:off x="5029200" y="6488673"/>
            <a:ext cx="5334000" cy="307777"/>
          </a:xfrm>
          <a:prstGeom prst="rect">
            <a:avLst/>
          </a:prstGeom>
        </p:spPr>
        <p:txBody>
          <a:bodyPr wrap="square">
            <a:spAutoFit/>
          </a:bodyPr>
          <a:lstStyle/>
          <a:p>
            <a:r>
              <a:rPr lang="en-US" sz="1400" dirty="0">
                <a:solidFill>
                  <a:prstClr val="black"/>
                </a:solidFill>
                <a:latin typeface="Arial"/>
              </a:rPr>
              <a:t>From: Chicago Data Summit: Apache HBase: An Introduction</a:t>
            </a:r>
          </a:p>
        </p:txBody>
      </p:sp>
    </p:spTree>
    <p:extLst>
      <p:ext uri="{BB962C8B-B14F-4D97-AF65-F5344CB8AC3E}">
        <p14:creationId xmlns:p14="http://schemas.microsoft.com/office/powerpoint/2010/main" val="165589000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HBase API</a:t>
            </a:r>
          </a:p>
        </p:txBody>
      </p:sp>
      <p:sp>
        <p:nvSpPr>
          <p:cNvPr id="3" name="Content Placeholder 2"/>
          <p:cNvSpPr>
            <a:spLocks noGrp="1"/>
          </p:cNvSpPr>
          <p:nvPr>
            <p:ph idx="1"/>
          </p:nvPr>
        </p:nvSpPr>
        <p:spPr/>
        <p:txBody>
          <a:bodyPr>
            <a:normAutofit fontScale="92500" lnSpcReduction="20000"/>
          </a:bodyPr>
          <a:lstStyle/>
          <a:p>
            <a:r>
              <a:rPr lang="en-US" dirty="0"/>
              <a:t>get(row)</a:t>
            </a:r>
          </a:p>
          <a:p>
            <a:pPr lvl="1"/>
            <a:r>
              <a:rPr lang="en-US" dirty="0"/>
              <a:t>Gets a row’s data based on the row key</a:t>
            </a:r>
          </a:p>
          <a:p>
            <a:r>
              <a:rPr lang="en-US" dirty="0"/>
              <a:t>put(row, Map&lt;column, value&gt;)</a:t>
            </a:r>
          </a:p>
          <a:p>
            <a:pPr lvl="1"/>
            <a:r>
              <a:rPr lang="en-US" dirty="0"/>
              <a:t>Update/inserts a row with data based on the row key</a:t>
            </a:r>
          </a:p>
          <a:p>
            <a:r>
              <a:rPr lang="en-US" dirty="0"/>
              <a:t>scan(key range, filter)</a:t>
            </a:r>
          </a:p>
          <a:p>
            <a:pPr lvl="1"/>
            <a:r>
              <a:rPr lang="en-US" dirty="0"/>
              <a:t>Finds all matching rows based on the row key</a:t>
            </a:r>
          </a:p>
          <a:p>
            <a:pPr lvl="1"/>
            <a:r>
              <a:rPr lang="en-US" dirty="0"/>
              <a:t>Scan logic can be increased by using filters</a:t>
            </a:r>
          </a:p>
          <a:p>
            <a:r>
              <a:rPr lang="en-US" dirty="0"/>
              <a:t>Increment(row, columns)</a:t>
            </a:r>
          </a:p>
          <a:p>
            <a:r>
              <a:rPr lang="en-US" dirty="0" err="1"/>
              <a:t>MapReduce</a:t>
            </a:r>
            <a:r>
              <a:rPr lang="en-US" dirty="0"/>
              <a:t>/Hive</a:t>
            </a:r>
          </a:p>
          <a:p>
            <a:r>
              <a:rPr lang="en-US" dirty="0"/>
              <a:t>…</a:t>
            </a:r>
          </a:p>
          <a:p>
            <a:endParaRPr lang="en-US" dirty="0"/>
          </a:p>
        </p:txBody>
      </p:sp>
    </p:spTree>
    <p:extLst>
      <p:ext uri="{BB962C8B-B14F-4D97-AF65-F5344CB8AC3E}">
        <p14:creationId xmlns:p14="http://schemas.microsoft.com/office/powerpoint/2010/main" val="382462773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ChangeArrowheads="1"/>
          </p:cNvSpPr>
          <p:nvPr>
            <p:ph type="title"/>
          </p:nvPr>
        </p:nvSpPr>
        <p:spPr/>
        <p:txBody>
          <a:bodyPr/>
          <a:lstStyle/>
          <a:p>
            <a:r>
              <a:rPr lang="en-US" altLang="en-US"/>
              <a:t>Cassandra</a:t>
            </a:r>
          </a:p>
        </p:txBody>
      </p:sp>
      <p:sp>
        <p:nvSpPr>
          <p:cNvPr id="86019" name="Rectangle 3"/>
          <p:cNvSpPr>
            <a:spLocks noGrp="1" noChangeArrowheads="1"/>
          </p:cNvSpPr>
          <p:nvPr>
            <p:ph type="body" idx="1"/>
          </p:nvPr>
        </p:nvSpPr>
        <p:spPr/>
        <p:txBody>
          <a:bodyPr/>
          <a:lstStyle/>
          <a:p>
            <a:r>
              <a:rPr lang="en-US" altLang="en-US" sz="2400"/>
              <a:t>Originally developed at Facebook</a:t>
            </a:r>
          </a:p>
          <a:p>
            <a:r>
              <a:rPr lang="en-US" altLang="en-US" sz="2400"/>
              <a:t>Follows the BigTable data model: column-oriented</a:t>
            </a:r>
          </a:p>
          <a:p>
            <a:r>
              <a:rPr lang="en-US" altLang="en-US" sz="2400"/>
              <a:t>Uses the Dynamo Eventual Consistency model</a:t>
            </a:r>
          </a:p>
          <a:p>
            <a:r>
              <a:rPr lang="en-US" altLang="en-US" sz="2400"/>
              <a:t>Written in Java</a:t>
            </a:r>
          </a:p>
          <a:p>
            <a:r>
              <a:rPr lang="en-US" altLang="en-US" sz="2400"/>
              <a:t>Open-sourced and exists within the Apache family</a:t>
            </a:r>
          </a:p>
          <a:p>
            <a:r>
              <a:rPr lang="en-US" altLang="en-US" sz="2400"/>
              <a:t>Uses Apache Thrift as it’s API</a:t>
            </a:r>
          </a:p>
        </p:txBody>
      </p:sp>
    </p:spTree>
    <p:extLst>
      <p:ext uri="{BB962C8B-B14F-4D97-AF65-F5344CB8AC3E}">
        <p14:creationId xmlns:p14="http://schemas.microsoft.com/office/powerpoint/2010/main" val="386235271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title"/>
          </p:nvPr>
        </p:nvSpPr>
        <p:spPr/>
        <p:txBody>
          <a:bodyPr/>
          <a:lstStyle/>
          <a:p>
            <a:r>
              <a:rPr lang="en-US" altLang="en-US"/>
              <a:t>Thrift</a:t>
            </a:r>
          </a:p>
        </p:txBody>
      </p:sp>
      <p:sp>
        <p:nvSpPr>
          <p:cNvPr id="92163" name="Rectangle 3"/>
          <p:cNvSpPr>
            <a:spLocks noGrp="1" noChangeArrowheads="1"/>
          </p:cNvSpPr>
          <p:nvPr>
            <p:ph type="body" idx="1"/>
          </p:nvPr>
        </p:nvSpPr>
        <p:spPr/>
        <p:txBody>
          <a:bodyPr/>
          <a:lstStyle/>
          <a:p>
            <a:r>
              <a:rPr lang="en-US" altLang="en-US"/>
              <a:t>Created at Facebook along with Cassandra</a:t>
            </a:r>
          </a:p>
          <a:p>
            <a:r>
              <a:rPr lang="en-US" altLang="en-US" sz="2400"/>
              <a:t>Is a cross-language, service-generation framework</a:t>
            </a:r>
          </a:p>
          <a:p>
            <a:r>
              <a:rPr lang="en-US" altLang="en-US" sz="2400"/>
              <a:t>Binary Protocol (like Google Protocol Buffers)</a:t>
            </a:r>
          </a:p>
          <a:p>
            <a:r>
              <a:rPr lang="en-US" altLang="en-US" sz="2400"/>
              <a:t>Compiles to: C++, Java, PHP, Ruby, Erlang, Perl, ...</a:t>
            </a:r>
          </a:p>
          <a:p>
            <a:endParaRPr lang="en-US" altLang="en-US"/>
          </a:p>
        </p:txBody>
      </p:sp>
    </p:spTree>
    <p:extLst>
      <p:ext uri="{BB962C8B-B14F-4D97-AF65-F5344CB8AC3E}">
        <p14:creationId xmlns:p14="http://schemas.microsoft.com/office/powerpoint/2010/main" val="157705324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Apache Database Overview</a:t>
            </a:r>
          </a:p>
        </p:txBody>
      </p:sp>
      <p:sp>
        <p:nvSpPr>
          <p:cNvPr id="4" name="Footer Placeholder 3"/>
          <p:cNvSpPr>
            <a:spLocks noGrp="1"/>
          </p:cNvSpPr>
          <p:nvPr>
            <p:ph type="ftr" sz="quarter" idx="11"/>
          </p:nvPr>
        </p:nvSpPr>
        <p:spPr/>
        <p:txBody>
          <a:bodyPr/>
          <a:lstStyle/>
          <a:p>
            <a:r>
              <a:rPr lang="en-US">
                <a:solidFill>
                  <a:prstClr val="black">
                    <a:tint val="75000"/>
                  </a:prstClr>
                </a:solidFill>
                <a:latin typeface="Arial"/>
              </a:rPr>
              <a:t>DGB 5/2013</a:t>
            </a:r>
          </a:p>
        </p:txBody>
      </p:sp>
      <p:sp>
        <p:nvSpPr>
          <p:cNvPr id="5" name="Slide Number Placeholder 4"/>
          <p:cNvSpPr>
            <a:spLocks noGrp="1"/>
          </p:cNvSpPr>
          <p:nvPr>
            <p:ph type="sldNum" sz="quarter" idx="12"/>
          </p:nvPr>
        </p:nvSpPr>
        <p:spPr/>
        <p:txBody>
          <a:bodyPr/>
          <a:lstStyle/>
          <a:p>
            <a:fld id="{B94A0634-974A-46A7-B268-05D2A189DA49}" type="slidenum">
              <a:rPr lang="en-US">
                <a:solidFill>
                  <a:prstClr val="black">
                    <a:tint val="75000"/>
                  </a:prstClr>
                </a:solidFill>
                <a:latin typeface="Arial"/>
              </a:rPr>
              <a:pPr/>
              <a:t>55</a:t>
            </a:fld>
            <a:endParaRPr lang="en-US">
              <a:solidFill>
                <a:prstClr val="black">
                  <a:tint val="75000"/>
                </a:prstClr>
              </a:solidFill>
              <a:latin typeface="Arial"/>
            </a:endParaRPr>
          </a:p>
        </p:txBody>
      </p:sp>
      <p:sp>
        <p:nvSpPr>
          <p:cNvPr id="6" name="Rectangle 5"/>
          <p:cNvSpPr/>
          <p:nvPr/>
        </p:nvSpPr>
        <p:spPr>
          <a:xfrm>
            <a:off x="2133600" y="3886201"/>
            <a:ext cx="8382000" cy="2031325"/>
          </a:xfrm>
          <a:prstGeom prst="rect">
            <a:avLst/>
          </a:prstGeom>
        </p:spPr>
        <p:txBody>
          <a:bodyPr wrap="square">
            <a:spAutoFit/>
          </a:bodyPr>
          <a:lstStyle/>
          <a:p>
            <a:r>
              <a:rPr lang="en-US" dirty="0">
                <a:solidFill>
                  <a:prstClr val="black"/>
                </a:solidFill>
                <a:latin typeface="Arial"/>
                <a:hlinkClick r:id="rId2"/>
              </a:rPr>
              <a:t>Apache Cassandra</a:t>
            </a:r>
            <a:r>
              <a:rPr lang="en-US" dirty="0">
                <a:solidFill>
                  <a:prstClr val="black"/>
                </a:solidFill>
                <a:latin typeface="Arial"/>
              </a:rPr>
              <a:t> </a:t>
            </a:r>
            <a:r>
              <a:rPr lang="en-US" i="1" dirty="0">
                <a:solidFill>
                  <a:srgbClr val="FF0000"/>
                </a:solidFill>
                <a:latin typeface="Arial"/>
              </a:rPr>
              <a:t>Linear scalability </a:t>
            </a:r>
            <a:r>
              <a:rPr lang="en-US" i="1" dirty="0">
                <a:solidFill>
                  <a:prstClr val="black"/>
                </a:solidFill>
                <a:latin typeface="Arial"/>
              </a:rPr>
              <a:t>and proven fault-tolerance on commodity hardware or cloud infrastructure make Apache Cassandra the perfect platform for mission-critical data. Cassandra's support for replicating across multiple datacenters is best-in-class. Cassandra is in use at Netflix, Twitter, Urban Airship, Constant Contact, Reddit, Cisco, OpenX, Digg, </a:t>
            </a:r>
            <a:r>
              <a:rPr lang="en-US" i="1" dirty="0" err="1">
                <a:solidFill>
                  <a:prstClr val="black"/>
                </a:solidFill>
                <a:latin typeface="Arial"/>
              </a:rPr>
              <a:t>CloudKick</a:t>
            </a:r>
            <a:r>
              <a:rPr lang="en-US" i="1" dirty="0">
                <a:solidFill>
                  <a:prstClr val="black"/>
                </a:solidFill>
                <a:latin typeface="Arial"/>
              </a:rPr>
              <a:t>, </a:t>
            </a:r>
            <a:r>
              <a:rPr lang="en-US" i="1" dirty="0" err="1">
                <a:solidFill>
                  <a:prstClr val="black"/>
                </a:solidFill>
                <a:latin typeface="Arial"/>
              </a:rPr>
              <a:t>Ooyala</a:t>
            </a:r>
            <a:r>
              <a:rPr lang="en-US" i="1" dirty="0">
                <a:solidFill>
                  <a:prstClr val="black"/>
                </a:solidFill>
                <a:latin typeface="Arial"/>
              </a:rPr>
              <a:t>, and more companies that have large, active data sets. Cassandra provides full Hadoop integration, including with Pig and Hive.</a:t>
            </a:r>
          </a:p>
        </p:txBody>
      </p:sp>
      <p:sp>
        <p:nvSpPr>
          <p:cNvPr id="7" name="Rectangle 6"/>
          <p:cNvSpPr/>
          <p:nvPr/>
        </p:nvSpPr>
        <p:spPr>
          <a:xfrm>
            <a:off x="2133600" y="1305342"/>
            <a:ext cx="8153400" cy="2308324"/>
          </a:xfrm>
          <a:prstGeom prst="rect">
            <a:avLst/>
          </a:prstGeom>
        </p:spPr>
        <p:txBody>
          <a:bodyPr wrap="square">
            <a:spAutoFit/>
          </a:bodyPr>
          <a:lstStyle/>
          <a:p>
            <a:r>
              <a:rPr lang="en-US" dirty="0">
                <a:solidFill>
                  <a:prstClr val="black"/>
                </a:solidFill>
                <a:latin typeface="Arial"/>
                <a:hlinkClick r:id="rId3"/>
              </a:rPr>
              <a:t>Apache </a:t>
            </a:r>
            <a:r>
              <a:rPr lang="en-US" dirty="0" err="1">
                <a:solidFill>
                  <a:prstClr val="black"/>
                </a:solidFill>
                <a:latin typeface="Arial"/>
                <a:hlinkClick r:id="rId3"/>
              </a:rPr>
              <a:t>HBase</a:t>
            </a:r>
            <a:r>
              <a:rPr lang="en-US" i="1" dirty="0" err="1">
                <a:solidFill>
                  <a:prstClr val="black"/>
                </a:solidFill>
                <a:latin typeface="Arial"/>
              </a:rPr>
              <a:t>Use</a:t>
            </a:r>
            <a:r>
              <a:rPr lang="en-US" i="1" dirty="0">
                <a:solidFill>
                  <a:prstClr val="black"/>
                </a:solidFill>
                <a:latin typeface="Arial"/>
              </a:rPr>
              <a:t> Apache </a:t>
            </a:r>
            <a:r>
              <a:rPr lang="en-US" i="1" dirty="0" err="1">
                <a:solidFill>
                  <a:prstClr val="black"/>
                </a:solidFill>
                <a:latin typeface="Arial"/>
              </a:rPr>
              <a:t>HBase</a:t>
            </a:r>
            <a:r>
              <a:rPr lang="en-US" i="1" dirty="0">
                <a:solidFill>
                  <a:prstClr val="black"/>
                </a:solidFill>
                <a:latin typeface="Arial"/>
              </a:rPr>
              <a:t> software when you need random, </a:t>
            </a:r>
            <a:r>
              <a:rPr lang="en-US" i="1" dirty="0" err="1">
                <a:solidFill>
                  <a:prstClr val="black"/>
                </a:solidFill>
                <a:latin typeface="Arial"/>
              </a:rPr>
              <a:t>realtime</a:t>
            </a:r>
            <a:r>
              <a:rPr lang="en-US" i="1" dirty="0">
                <a:solidFill>
                  <a:prstClr val="black"/>
                </a:solidFill>
                <a:latin typeface="Arial"/>
              </a:rPr>
              <a:t> read/write access to your Big Data. This project's goal is the hosting of very large tables -- billions of rows X millions of columns -- atop clusters of commodity hardware. </a:t>
            </a:r>
            <a:r>
              <a:rPr lang="en-US" i="1" dirty="0" err="1">
                <a:solidFill>
                  <a:prstClr val="black"/>
                </a:solidFill>
                <a:latin typeface="Arial"/>
              </a:rPr>
              <a:t>HBase</a:t>
            </a:r>
            <a:r>
              <a:rPr lang="en-US" i="1" dirty="0">
                <a:solidFill>
                  <a:prstClr val="black"/>
                </a:solidFill>
                <a:latin typeface="Arial"/>
              </a:rPr>
              <a:t> is an open-source, distributed, versioned, column-oriented store modeled after Google's </a:t>
            </a:r>
            <a:r>
              <a:rPr lang="en-US" i="1" dirty="0" err="1">
                <a:solidFill>
                  <a:prstClr val="black"/>
                </a:solidFill>
                <a:latin typeface="Arial"/>
              </a:rPr>
              <a:t>Bigtable</a:t>
            </a:r>
            <a:r>
              <a:rPr lang="en-US" i="1" dirty="0">
                <a:solidFill>
                  <a:prstClr val="black"/>
                </a:solidFill>
                <a:latin typeface="Arial"/>
              </a:rPr>
              <a:t>: A Distributed Storage System for Structured Data by Chang et al. Just as </a:t>
            </a:r>
            <a:r>
              <a:rPr lang="en-US" i="1" dirty="0" err="1">
                <a:solidFill>
                  <a:prstClr val="black"/>
                </a:solidFill>
                <a:latin typeface="Arial"/>
              </a:rPr>
              <a:t>Bigtable</a:t>
            </a:r>
            <a:r>
              <a:rPr lang="en-US" i="1" dirty="0">
                <a:solidFill>
                  <a:prstClr val="black"/>
                </a:solidFill>
                <a:latin typeface="Arial"/>
              </a:rPr>
              <a:t> leverages the distributed data storage provided by the Google File System, </a:t>
            </a:r>
            <a:r>
              <a:rPr lang="en-US" i="1" dirty="0" err="1">
                <a:solidFill>
                  <a:prstClr val="black"/>
                </a:solidFill>
                <a:latin typeface="Arial"/>
              </a:rPr>
              <a:t>HBase</a:t>
            </a:r>
            <a:r>
              <a:rPr lang="en-US" i="1" dirty="0">
                <a:solidFill>
                  <a:prstClr val="black"/>
                </a:solidFill>
                <a:latin typeface="Arial"/>
              </a:rPr>
              <a:t> provides </a:t>
            </a:r>
            <a:r>
              <a:rPr lang="en-US" i="1" dirty="0" err="1">
                <a:solidFill>
                  <a:prstClr val="black"/>
                </a:solidFill>
                <a:latin typeface="Arial"/>
              </a:rPr>
              <a:t>Bigtable</a:t>
            </a:r>
            <a:r>
              <a:rPr lang="en-US" i="1" dirty="0">
                <a:solidFill>
                  <a:prstClr val="black"/>
                </a:solidFill>
                <a:latin typeface="Arial"/>
              </a:rPr>
              <a:t>-like capabilities on top of Hadoop and HDFS</a:t>
            </a:r>
          </a:p>
        </p:txBody>
      </p:sp>
    </p:spTree>
    <p:extLst>
      <p:ext uri="{BB962C8B-B14F-4D97-AF65-F5344CB8AC3E}">
        <p14:creationId xmlns:p14="http://schemas.microsoft.com/office/powerpoint/2010/main" val="106730779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Cassandra Overview</a:t>
            </a:r>
          </a:p>
        </p:txBody>
      </p:sp>
      <p:sp>
        <p:nvSpPr>
          <p:cNvPr id="4" name="Footer Placeholder 3"/>
          <p:cNvSpPr>
            <a:spLocks noGrp="1"/>
          </p:cNvSpPr>
          <p:nvPr>
            <p:ph type="ftr" sz="quarter" idx="11"/>
          </p:nvPr>
        </p:nvSpPr>
        <p:spPr/>
        <p:txBody>
          <a:bodyPr/>
          <a:lstStyle/>
          <a:p>
            <a:r>
              <a:rPr lang="en-US">
                <a:solidFill>
                  <a:prstClr val="black">
                    <a:tint val="75000"/>
                  </a:prstClr>
                </a:solidFill>
                <a:latin typeface="Arial"/>
              </a:rPr>
              <a:t>DGB 5/2013</a:t>
            </a:r>
          </a:p>
        </p:txBody>
      </p:sp>
      <p:sp>
        <p:nvSpPr>
          <p:cNvPr id="5" name="Slide Number Placeholder 4"/>
          <p:cNvSpPr>
            <a:spLocks noGrp="1"/>
          </p:cNvSpPr>
          <p:nvPr>
            <p:ph type="sldNum" sz="quarter" idx="12"/>
          </p:nvPr>
        </p:nvSpPr>
        <p:spPr/>
        <p:txBody>
          <a:bodyPr/>
          <a:lstStyle/>
          <a:p>
            <a:fld id="{B94A0634-974A-46A7-B268-05D2A189DA49}" type="slidenum">
              <a:rPr lang="en-US">
                <a:solidFill>
                  <a:prstClr val="black">
                    <a:tint val="75000"/>
                  </a:prstClr>
                </a:solidFill>
                <a:latin typeface="Arial"/>
              </a:rPr>
              <a:pPr/>
              <a:t>56</a:t>
            </a:fld>
            <a:endParaRPr lang="en-US">
              <a:solidFill>
                <a:prstClr val="black">
                  <a:tint val="75000"/>
                </a:prstClr>
              </a:solidFill>
              <a:latin typeface="Arial"/>
            </a:endParaRPr>
          </a:p>
        </p:txBody>
      </p:sp>
      <p:graphicFrame>
        <p:nvGraphicFramePr>
          <p:cNvPr id="3" name="Table 2"/>
          <p:cNvGraphicFramePr>
            <a:graphicFrameLocks noGrp="1"/>
          </p:cNvGraphicFramePr>
          <p:nvPr/>
        </p:nvGraphicFramePr>
        <p:xfrm>
          <a:off x="1981200" y="1885013"/>
          <a:ext cx="8229600" cy="3956336"/>
        </p:xfrm>
        <a:graphic>
          <a:graphicData uri="http://schemas.openxmlformats.org/drawingml/2006/table">
            <a:tbl>
              <a:tblPr/>
              <a:tblGrid>
                <a:gridCol w="4114800">
                  <a:extLst>
                    <a:ext uri="{9D8B030D-6E8A-4147-A177-3AD203B41FA5}">
                      <a16:colId xmlns:a16="http://schemas.microsoft.com/office/drawing/2014/main" val="20000"/>
                    </a:ext>
                  </a:extLst>
                </a:gridCol>
                <a:gridCol w="4114800">
                  <a:extLst>
                    <a:ext uri="{9D8B030D-6E8A-4147-A177-3AD203B41FA5}">
                      <a16:colId xmlns:a16="http://schemas.microsoft.com/office/drawing/2014/main" val="20001"/>
                    </a:ext>
                  </a:extLst>
                </a:gridCol>
              </a:tblGrid>
              <a:tr h="373586">
                <a:tc>
                  <a:txBody>
                    <a:bodyPr/>
                    <a:lstStyle/>
                    <a:p>
                      <a:r>
                        <a:rPr lang="en-US" sz="1400">
                          <a:solidFill>
                            <a:srgbClr val="FFFFFF"/>
                          </a:solidFill>
                          <a:effectLst/>
                        </a:rPr>
                        <a:t>Use an RDBMS when you need/have...</a:t>
                      </a:r>
                    </a:p>
                  </a:txBody>
                  <a:tcPr marL="76554" marR="76554" marT="76554" marB="76554" anchor="ctr">
                    <a:lnL w="9525" cap="flat" cmpd="sng" algn="ctr">
                      <a:solidFill>
                        <a:srgbClr val="878787"/>
                      </a:solidFill>
                      <a:prstDash val="solid"/>
                      <a:round/>
                      <a:headEnd type="none" w="med" len="med"/>
                      <a:tailEnd type="none" w="med" len="med"/>
                    </a:lnL>
                    <a:lnR w="9525" cap="flat" cmpd="sng" algn="ctr">
                      <a:solidFill>
                        <a:srgbClr val="878787"/>
                      </a:solidFill>
                      <a:prstDash val="solid"/>
                      <a:round/>
                      <a:headEnd type="none" w="med" len="med"/>
                      <a:tailEnd type="none" w="med" len="med"/>
                    </a:lnR>
                    <a:lnT w="9525" cap="flat" cmpd="sng" algn="ctr">
                      <a:solidFill>
                        <a:srgbClr val="878787"/>
                      </a:solidFill>
                      <a:prstDash val="solid"/>
                      <a:round/>
                      <a:headEnd type="none" w="med" len="med"/>
                      <a:tailEnd type="none" w="med" len="med"/>
                    </a:lnT>
                    <a:lnB w="9525" cap="flat" cmpd="sng" algn="ctr">
                      <a:solidFill>
                        <a:srgbClr val="878787"/>
                      </a:solidFill>
                      <a:prstDash val="solid"/>
                      <a:round/>
                      <a:headEnd type="none" w="med" len="med"/>
                      <a:tailEnd type="none" w="med" len="med"/>
                    </a:lnB>
                    <a:solidFill>
                      <a:srgbClr val="DDAE54"/>
                    </a:solidFill>
                  </a:tcPr>
                </a:tc>
                <a:tc>
                  <a:txBody>
                    <a:bodyPr/>
                    <a:lstStyle/>
                    <a:p>
                      <a:r>
                        <a:rPr lang="en-US" sz="1400">
                          <a:solidFill>
                            <a:srgbClr val="FFFFFF"/>
                          </a:solidFill>
                          <a:effectLst/>
                        </a:rPr>
                        <a:t>Use NoSQL when you need/have...</a:t>
                      </a:r>
                    </a:p>
                  </a:txBody>
                  <a:tcPr marL="76554" marR="76554" marT="76554" marB="76554" anchor="ctr">
                    <a:lnL w="9525" cap="flat" cmpd="sng" algn="ctr">
                      <a:solidFill>
                        <a:srgbClr val="878787"/>
                      </a:solidFill>
                      <a:prstDash val="solid"/>
                      <a:round/>
                      <a:headEnd type="none" w="med" len="med"/>
                      <a:tailEnd type="none" w="med" len="med"/>
                    </a:lnL>
                    <a:lnR w="9525" cap="flat" cmpd="sng" algn="ctr">
                      <a:solidFill>
                        <a:srgbClr val="878787"/>
                      </a:solidFill>
                      <a:prstDash val="solid"/>
                      <a:round/>
                      <a:headEnd type="none" w="med" len="med"/>
                      <a:tailEnd type="none" w="med" len="med"/>
                    </a:lnR>
                    <a:lnT w="9525" cap="flat" cmpd="sng" algn="ctr">
                      <a:solidFill>
                        <a:srgbClr val="878787"/>
                      </a:solidFill>
                      <a:prstDash val="solid"/>
                      <a:round/>
                      <a:headEnd type="none" w="med" len="med"/>
                      <a:tailEnd type="none" w="med" len="med"/>
                    </a:lnT>
                    <a:lnB w="9525" cap="flat" cmpd="sng" algn="ctr">
                      <a:solidFill>
                        <a:srgbClr val="878787"/>
                      </a:solidFill>
                      <a:prstDash val="solid"/>
                      <a:round/>
                      <a:headEnd type="none" w="med" len="med"/>
                      <a:tailEnd type="none" w="med" len="med"/>
                    </a:lnB>
                    <a:solidFill>
                      <a:srgbClr val="DDAE54"/>
                    </a:solidFill>
                  </a:tcPr>
                </a:tc>
                <a:extLst>
                  <a:ext uri="{0D108BD9-81ED-4DB2-BD59-A6C34878D82A}">
                    <a16:rowId xmlns:a16="http://schemas.microsoft.com/office/drawing/2014/main" val="10000"/>
                  </a:ext>
                </a:extLst>
              </a:tr>
              <a:tr h="594062">
                <a:tc>
                  <a:txBody>
                    <a:bodyPr/>
                    <a:lstStyle/>
                    <a:p>
                      <a:r>
                        <a:rPr lang="en-US" sz="1400">
                          <a:effectLst/>
                        </a:rPr>
                        <a:t>Centralized applications (e.g. ERP)</a:t>
                      </a:r>
                    </a:p>
                  </a:txBody>
                  <a:tcPr marL="76554" marR="76554" marT="76554" marB="76554" anchor="ctr">
                    <a:lnL w="9525" cap="flat" cmpd="sng" algn="ctr">
                      <a:solidFill>
                        <a:srgbClr val="878787"/>
                      </a:solidFill>
                      <a:prstDash val="solid"/>
                      <a:round/>
                      <a:headEnd type="none" w="med" len="med"/>
                      <a:tailEnd type="none" w="med" len="med"/>
                    </a:lnL>
                    <a:lnR w="9525" cap="flat" cmpd="sng" algn="ctr">
                      <a:solidFill>
                        <a:srgbClr val="878787"/>
                      </a:solidFill>
                      <a:prstDash val="solid"/>
                      <a:round/>
                      <a:headEnd type="none" w="med" len="med"/>
                      <a:tailEnd type="none" w="med" len="med"/>
                    </a:lnR>
                    <a:lnT w="9525" cap="flat" cmpd="sng" algn="ctr">
                      <a:solidFill>
                        <a:srgbClr val="878787"/>
                      </a:solidFill>
                      <a:prstDash val="solid"/>
                      <a:round/>
                      <a:headEnd type="none" w="med" len="med"/>
                      <a:tailEnd type="none" w="med" len="med"/>
                    </a:lnT>
                    <a:lnB w="9525" cap="flat" cmpd="sng" algn="ctr">
                      <a:solidFill>
                        <a:srgbClr val="878787"/>
                      </a:solidFill>
                      <a:prstDash val="solid"/>
                      <a:round/>
                      <a:headEnd type="none" w="med" len="med"/>
                      <a:tailEnd type="none" w="med" len="med"/>
                    </a:lnB>
                    <a:solidFill>
                      <a:srgbClr val="F9F9F7"/>
                    </a:solidFill>
                  </a:tcPr>
                </a:tc>
                <a:tc>
                  <a:txBody>
                    <a:bodyPr/>
                    <a:lstStyle/>
                    <a:p>
                      <a:r>
                        <a:rPr lang="en-US" sz="1400">
                          <a:effectLst/>
                        </a:rPr>
                        <a:t>Decentralized applications (e.g. Web, mobile and IOT)</a:t>
                      </a:r>
                    </a:p>
                  </a:txBody>
                  <a:tcPr marL="76554" marR="76554" marT="76554" marB="76554" anchor="ctr">
                    <a:lnL w="9525" cap="flat" cmpd="sng" algn="ctr">
                      <a:solidFill>
                        <a:srgbClr val="878787"/>
                      </a:solidFill>
                      <a:prstDash val="solid"/>
                      <a:round/>
                      <a:headEnd type="none" w="med" len="med"/>
                      <a:tailEnd type="none" w="med" len="med"/>
                    </a:lnL>
                    <a:lnR w="9525" cap="flat" cmpd="sng" algn="ctr">
                      <a:solidFill>
                        <a:srgbClr val="878787"/>
                      </a:solidFill>
                      <a:prstDash val="solid"/>
                      <a:round/>
                      <a:headEnd type="none" w="med" len="med"/>
                      <a:tailEnd type="none" w="med" len="med"/>
                    </a:lnR>
                    <a:lnT w="9525" cap="flat" cmpd="sng" algn="ctr">
                      <a:solidFill>
                        <a:srgbClr val="878787"/>
                      </a:solidFill>
                      <a:prstDash val="solid"/>
                      <a:round/>
                      <a:headEnd type="none" w="med" len="med"/>
                      <a:tailEnd type="none" w="med" len="med"/>
                    </a:lnT>
                    <a:lnB w="9525" cap="flat" cmpd="sng" algn="ctr">
                      <a:solidFill>
                        <a:srgbClr val="878787"/>
                      </a:solidFill>
                      <a:prstDash val="solid"/>
                      <a:round/>
                      <a:headEnd type="none" w="med" len="med"/>
                      <a:tailEnd type="none" w="med" len="med"/>
                    </a:lnB>
                    <a:solidFill>
                      <a:srgbClr val="F9F9F7"/>
                    </a:solidFill>
                  </a:tcPr>
                </a:tc>
                <a:extLst>
                  <a:ext uri="{0D108BD9-81ED-4DB2-BD59-A6C34878D82A}">
                    <a16:rowId xmlns:a16="http://schemas.microsoft.com/office/drawing/2014/main" val="10001"/>
                  </a:ext>
                </a:extLst>
              </a:tr>
              <a:tr h="373586">
                <a:tc>
                  <a:txBody>
                    <a:bodyPr/>
                    <a:lstStyle/>
                    <a:p>
                      <a:r>
                        <a:rPr lang="en-US" sz="1400">
                          <a:effectLst/>
                        </a:rPr>
                        <a:t>Moderate to high availability</a:t>
                      </a:r>
                    </a:p>
                  </a:txBody>
                  <a:tcPr marL="76554" marR="76554" marT="76554" marB="76554" anchor="ctr">
                    <a:lnL w="9525" cap="flat" cmpd="sng" algn="ctr">
                      <a:solidFill>
                        <a:srgbClr val="878787"/>
                      </a:solidFill>
                      <a:prstDash val="solid"/>
                      <a:round/>
                      <a:headEnd type="none" w="med" len="med"/>
                      <a:tailEnd type="none" w="med" len="med"/>
                    </a:lnL>
                    <a:lnR w="9525" cap="flat" cmpd="sng" algn="ctr">
                      <a:solidFill>
                        <a:srgbClr val="878787"/>
                      </a:solidFill>
                      <a:prstDash val="solid"/>
                      <a:round/>
                      <a:headEnd type="none" w="med" len="med"/>
                      <a:tailEnd type="none" w="med" len="med"/>
                    </a:lnR>
                    <a:lnT w="9525" cap="flat" cmpd="sng" algn="ctr">
                      <a:solidFill>
                        <a:srgbClr val="878787"/>
                      </a:solidFill>
                      <a:prstDash val="solid"/>
                      <a:round/>
                      <a:headEnd type="none" w="med" len="med"/>
                      <a:tailEnd type="none" w="med" len="med"/>
                    </a:lnT>
                    <a:lnB w="9525" cap="flat" cmpd="sng" algn="ctr">
                      <a:solidFill>
                        <a:srgbClr val="878787"/>
                      </a:solidFill>
                      <a:prstDash val="solid"/>
                      <a:round/>
                      <a:headEnd type="none" w="med" len="med"/>
                      <a:tailEnd type="none" w="med" len="med"/>
                    </a:lnB>
                    <a:solidFill>
                      <a:srgbClr val="F9F9F7"/>
                    </a:solidFill>
                  </a:tcPr>
                </a:tc>
                <a:tc>
                  <a:txBody>
                    <a:bodyPr/>
                    <a:lstStyle/>
                    <a:p>
                      <a:r>
                        <a:rPr lang="en-US" sz="1400">
                          <a:effectLst/>
                        </a:rPr>
                        <a:t>Continuous availability; no downtime</a:t>
                      </a:r>
                    </a:p>
                  </a:txBody>
                  <a:tcPr marL="76554" marR="76554" marT="76554" marB="76554" anchor="ctr">
                    <a:lnL w="9525" cap="flat" cmpd="sng" algn="ctr">
                      <a:solidFill>
                        <a:srgbClr val="878787"/>
                      </a:solidFill>
                      <a:prstDash val="solid"/>
                      <a:round/>
                      <a:headEnd type="none" w="med" len="med"/>
                      <a:tailEnd type="none" w="med" len="med"/>
                    </a:lnL>
                    <a:lnR w="9525" cap="flat" cmpd="sng" algn="ctr">
                      <a:solidFill>
                        <a:srgbClr val="878787"/>
                      </a:solidFill>
                      <a:prstDash val="solid"/>
                      <a:round/>
                      <a:headEnd type="none" w="med" len="med"/>
                      <a:tailEnd type="none" w="med" len="med"/>
                    </a:lnR>
                    <a:lnT w="9525" cap="flat" cmpd="sng" algn="ctr">
                      <a:solidFill>
                        <a:srgbClr val="878787"/>
                      </a:solidFill>
                      <a:prstDash val="solid"/>
                      <a:round/>
                      <a:headEnd type="none" w="med" len="med"/>
                      <a:tailEnd type="none" w="med" len="med"/>
                    </a:lnT>
                    <a:lnB w="9525" cap="flat" cmpd="sng" algn="ctr">
                      <a:solidFill>
                        <a:srgbClr val="878787"/>
                      </a:solidFill>
                      <a:prstDash val="solid"/>
                      <a:round/>
                      <a:headEnd type="none" w="med" len="med"/>
                      <a:tailEnd type="none" w="med" len="med"/>
                    </a:lnB>
                    <a:solidFill>
                      <a:srgbClr val="F9F9F7"/>
                    </a:solidFill>
                  </a:tcPr>
                </a:tc>
                <a:extLst>
                  <a:ext uri="{0D108BD9-81ED-4DB2-BD59-A6C34878D82A}">
                    <a16:rowId xmlns:a16="http://schemas.microsoft.com/office/drawing/2014/main" val="10002"/>
                  </a:ext>
                </a:extLst>
              </a:tr>
              <a:tr h="373586">
                <a:tc>
                  <a:txBody>
                    <a:bodyPr/>
                    <a:lstStyle/>
                    <a:p>
                      <a:r>
                        <a:rPr lang="en-US" sz="1400">
                          <a:effectLst/>
                        </a:rPr>
                        <a:t>Moderate velocity data</a:t>
                      </a:r>
                    </a:p>
                  </a:txBody>
                  <a:tcPr marL="76554" marR="76554" marT="76554" marB="76554" anchor="ctr">
                    <a:lnL w="9525" cap="flat" cmpd="sng" algn="ctr">
                      <a:solidFill>
                        <a:srgbClr val="878787"/>
                      </a:solidFill>
                      <a:prstDash val="solid"/>
                      <a:round/>
                      <a:headEnd type="none" w="med" len="med"/>
                      <a:tailEnd type="none" w="med" len="med"/>
                    </a:lnL>
                    <a:lnR w="9525" cap="flat" cmpd="sng" algn="ctr">
                      <a:solidFill>
                        <a:srgbClr val="878787"/>
                      </a:solidFill>
                      <a:prstDash val="solid"/>
                      <a:round/>
                      <a:headEnd type="none" w="med" len="med"/>
                      <a:tailEnd type="none" w="med" len="med"/>
                    </a:lnR>
                    <a:lnT w="9525" cap="flat" cmpd="sng" algn="ctr">
                      <a:solidFill>
                        <a:srgbClr val="878787"/>
                      </a:solidFill>
                      <a:prstDash val="solid"/>
                      <a:round/>
                      <a:headEnd type="none" w="med" len="med"/>
                      <a:tailEnd type="none" w="med" len="med"/>
                    </a:lnT>
                    <a:lnB w="9525" cap="flat" cmpd="sng" algn="ctr">
                      <a:solidFill>
                        <a:srgbClr val="878787"/>
                      </a:solidFill>
                      <a:prstDash val="solid"/>
                      <a:round/>
                      <a:headEnd type="none" w="med" len="med"/>
                      <a:tailEnd type="none" w="med" len="med"/>
                    </a:lnB>
                    <a:solidFill>
                      <a:srgbClr val="F9F9F7"/>
                    </a:solidFill>
                  </a:tcPr>
                </a:tc>
                <a:tc>
                  <a:txBody>
                    <a:bodyPr/>
                    <a:lstStyle/>
                    <a:p>
                      <a:r>
                        <a:rPr lang="en-US" sz="1400">
                          <a:effectLst/>
                        </a:rPr>
                        <a:t>High velocity data (devices, sensors, etc.)</a:t>
                      </a:r>
                    </a:p>
                  </a:txBody>
                  <a:tcPr marL="76554" marR="76554" marT="76554" marB="76554" anchor="ctr">
                    <a:lnL w="9525" cap="flat" cmpd="sng" algn="ctr">
                      <a:solidFill>
                        <a:srgbClr val="878787"/>
                      </a:solidFill>
                      <a:prstDash val="solid"/>
                      <a:round/>
                      <a:headEnd type="none" w="med" len="med"/>
                      <a:tailEnd type="none" w="med" len="med"/>
                    </a:lnL>
                    <a:lnR w="9525" cap="flat" cmpd="sng" algn="ctr">
                      <a:solidFill>
                        <a:srgbClr val="878787"/>
                      </a:solidFill>
                      <a:prstDash val="solid"/>
                      <a:round/>
                      <a:headEnd type="none" w="med" len="med"/>
                      <a:tailEnd type="none" w="med" len="med"/>
                    </a:lnR>
                    <a:lnT w="9525" cap="flat" cmpd="sng" algn="ctr">
                      <a:solidFill>
                        <a:srgbClr val="878787"/>
                      </a:solidFill>
                      <a:prstDash val="solid"/>
                      <a:round/>
                      <a:headEnd type="none" w="med" len="med"/>
                      <a:tailEnd type="none" w="med" len="med"/>
                    </a:lnT>
                    <a:lnB w="9525" cap="flat" cmpd="sng" algn="ctr">
                      <a:solidFill>
                        <a:srgbClr val="878787"/>
                      </a:solidFill>
                      <a:prstDash val="solid"/>
                      <a:round/>
                      <a:headEnd type="none" w="med" len="med"/>
                      <a:tailEnd type="none" w="med" len="med"/>
                    </a:lnB>
                    <a:solidFill>
                      <a:srgbClr val="F9F9F7"/>
                    </a:solidFill>
                  </a:tcPr>
                </a:tc>
                <a:extLst>
                  <a:ext uri="{0D108BD9-81ED-4DB2-BD59-A6C34878D82A}">
                    <a16:rowId xmlns:a16="http://schemas.microsoft.com/office/drawing/2014/main" val="10003"/>
                  </a:ext>
                </a:extLst>
              </a:tr>
              <a:tr h="373586">
                <a:tc>
                  <a:txBody>
                    <a:bodyPr/>
                    <a:lstStyle/>
                    <a:p>
                      <a:r>
                        <a:rPr lang="en-US" sz="1400">
                          <a:effectLst/>
                        </a:rPr>
                        <a:t>Data coming in from one/few locations</a:t>
                      </a:r>
                    </a:p>
                  </a:txBody>
                  <a:tcPr marL="76554" marR="76554" marT="76554" marB="76554" anchor="ctr">
                    <a:lnL w="9525" cap="flat" cmpd="sng" algn="ctr">
                      <a:solidFill>
                        <a:srgbClr val="878787"/>
                      </a:solidFill>
                      <a:prstDash val="solid"/>
                      <a:round/>
                      <a:headEnd type="none" w="med" len="med"/>
                      <a:tailEnd type="none" w="med" len="med"/>
                    </a:lnL>
                    <a:lnR w="9525" cap="flat" cmpd="sng" algn="ctr">
                      <a:solidFill>
                        <a:srgbClr val="878787"/>
                      </a:solidFill>
                      <a:prstDash val="solid"/>
                      <a:round/>
                      <a:headEnd type="none" w="med" len="med"/>
                      <a:tailEnd type="none" w="med" len="med"/>
                    </a:lnR>
                    <a:lnT w="9525" cap="flat" cmpd="sng" algn="ctr">
                      <a:solidFill>
                        <a:srgbClr val="878787"/>
                      </a:solidFill>
                      <a:prstDash val="solid"/>
                      <a:round/>
                      <a:headEnd type="none" w="med" len="med"/>
                      <a:tailEnd type="none" w="med" len="med"/>
                    </a:lnT>
                    <a:lnB w="9525" cap="flat" cmpd="sng" algn="ctr">
                      <a:solidFill>
                        <a:srgbClr val="878787"/>
                      </a:solidFill>
                      <a:prstDash val="solid"/>
                      <a:round/>
                      <a:headEnd type="none" w="med" len="med"/>
                      <a:tailEnd type="none" w="med" len="med"/>
                    </a:lnB>
                    <a:solidFill>
                      <a:srgbClr val="F9F9F7"/>
                    </a:solidFill>
                  </a:tcPr>
                </a:tc>
                <a:tc>
                  <a:txBody>
                    <a:bodyPr/>
                    <a:lstStyle/>
                    <a:p>
                      <a:r>
                        <a:rPr lang="en-US" sz="1400">
                          <a:effectLst/>
                        </a:rPr>
                        <a:t>Data coming in from many locations</a:t>
                      </a:r>
                    </a:p>
                  </a:txBody>
                  <a:tcPr marL="76554" marR="76554" marT="76554" marB="76554" anchor="ctr">
                    <a:lnL w="9525" cap="flat" cmpd="sng" algn="ctr">
                      <a:solidFill>
                        <a:srgbClr val="878787"/>
                      </a:solidFill>
                      <a:prstDash val="solid"/>
                      <a:round/>
                      <a:headEnd type="none" w="med" len="med"/>
                      <a:tailEnd type="none" w="med" len="med"/>
                    </a:lnL>
                    <a:lnR w="9525" cap="flat" cmpd="sng" algn="ctr">
                      <a:solidFill>
                        <a:srgbClr val="878787"/>
                      </a:solidFill>
                      <a:prstDash val="solid"/>
                      <a:round/>
                      <a:headEnd type="none" w="med" len="med"/>
                      <a:tailEnd type="none" w="med" len="med"/>
                    </a:lnR>
                    <a:lnT w="9525" cap="flat" cmpd="sng" algn="ctr">
                      <a:solidFill>
                        <a:srgbClr val="878787"/>
                      </a:solidFill>
                      <a:prstDash val="solid"/>
                      <a:round/>
                      <a:headEnd type="none" w="med" len="med"/>
                      <a:tailEnd type="none" w="med" len="med"/>
                    </a:lnT>
                    <a:lnB w="9525" cap="flat" cmpd="sng" algn="ctr">
                      <a:solidFill>
                        <a:srgbClr val="878787"/>
                      </a:solidFill>
                      <a:prstDash val="solid"/>
                      <a:round/>
                      <a:headEnd type="none" w="med" len="med"/>
                      <a:tailEnd type="none" w="med" len="med"/>
                    </a:lnB>
                    <a:solidFill>
                      <a:srgbClr val="F9F9F7"/>
                    </a:solidFill>
                  </a:tcPr>
                </a:tc>
                <a:extLst>
                  <a:ext uri="{0D108BD9-81ED-4DB2-BD59-A6C34878D82A}">
                    <a16:rowId xmlns:a16="http://schemas.microsoft.com/office/drawing/2014/main" val="10004"/>
                  </a:ext>
                </a:extLst>
              </a:tr>
              <a:tr h="373586">
                <a:tc>
                  <a:txBody>
                    <a:bodyPr/>
                    <a:lstStyle/>
                    <a:p>
                      <a:r>
                        <a:rPr lang="en-US" sz="1400">
                          <a:effectLst/>
                        </a:rPr>
                        <a:t>Primarily structured data</a:t>
                      </a:r>
                    </a:p>
                  </a:txBody>
                  <a:tcPr marL="76554" marR="76554" marT="76554" marB="76554" anchor="ctr">
                    <a:lnL w="9525" cap="flat" cmpd="sng" algn="ctr">
                      <a:solidFill>
                        <a:srgbClr val="878787"/>
                      </a:solidFill>
                      <a:prstDash val="solid"/>
                      <a:round/>
                      <a:headEnd type="none" w="med" len="med"/>
                      <a:tailEnd type="none" w="med" len="med"/>
                    </a:lnL>
                    <a:lnR w="9525" cap="flat" cmpd="sng" algn="ctr">
                      <a:solidFill>
                        <a:srgbClr val="878787"/>
                      </a:solidFill>
                      <a:prstDash val="solid"/>
                      <a:round/>
                      <a:headEnd type="none" w="med" len="med"/>
                      <a:tailEnd type="none" w="med" len="med"/>
                    </a:lnR>
                    <a:lnT w="9525" cap="flat" cmpd="sng" algn="ctr">
                      <a:solidFill>
                        <a:srgbClr val="878787"/>
                      </a:solidFill>
                      <a:prstDash val="solid"/>
                      <a:round/>
                      <a:headEnd type="none" w="med" len="med"/>
                      <a:tailEnd type="none" w="med" len="med"/>
                    </a:lnT>
                    <a:lnB w="9525" cap="flat" cmpd="sng" algn="ctr">
                      <a:solidFill>
                        <a:srgbClr val="878787"/>
                      </a:solidFill>
                      <a:prstDash val="solid"/>
                      <a:round/>
                      <a:headEnd type="none" w="med" len="med"/>
                      <a:tailEnd type="none" w="med" len="med"/>
                    </a:lnB>
                    <a:solidFill>
                      <a:srgbClr val="F9F9F7"/>
                    </a:solidFill>
                  </a:tcPr>
                </a:tc>
                <a:tc>
                  <a:txBody>
                    <a:bodyPr/>
                    <a:lstStyle/>
                    <a:p>
                      <a:r>
                        <a:rPr lang="en-US" sz="1400">
                          <a:effectLst/>
                        </a:rPr>
                        <a:t>Structured, with semi/unstructured</a:t>
                      </a:r>
                    </a:p>
                  </a:txBody>
                  <a:tcPr marL="76554" marR="76554" marT="76554" marB="76554" anchor="ctr">
                    <a:lnL w="9525" cap="flat" cmpd="sng" algn="ctr">
                      <a:solidFill>
                        <a:srgbClr val="878787"/>
                      </a:solidFill>
                      <a:prstDash val="solid"/>
                      <a:round/>
                      <a:headEnd type="none" w="med" len="med"/>
                      <a:tailEnd type="none" w="med" len="med"/>
                    </a:lnL>
                    <a:lnR w="9525" cap="flat" cmpd="sng" algn="ctr">
                      <a:solidFill>
                        <a:srgbClr val="878787"/>
                      </a:solidFill>
                      <a:prstDash val="solid"/>
                      <a:round/>
                      <a:headEnd type="none" w="med" len="med"/>
                      <a:tailEnd type="none" w="med" len="med"/>
                    </a:lnR>
                    <a:lnT w="9525" cap="flat" cmpd="sng" algn="ctr">
                      <a:solidFill>
                        <a:srgbClr val="878787"/>
                      </a:solidFill>
                      <a:prstDash val="solid"/>
                      <a:round/>
                      <a:headEnd type="none" w="med" len="med"/>
                      <a:tailEnd type="none" w="med" len="med"/>
                    </a:lnT>
                    <a:lnB w="9525" cap="flat" cmpd="sng" algn="ctr">
                      <a:solidFill>
                        <a:srgbClr val="878787"/>
                      </a:solidFill>
                      <a:prstDash val="solid"/>
                      <a:round/>
                      <a:headEnd type="none" w="med" len="med"/>
                      <a:tailEnd type="none" w="med" len="med"/>
                    </a:lnB>
                    <a:solidFill>
                      <a:srgbClr val="F9F9F7"/>
                    </a:solidFill>
                  </a:tcPr>
                </a:tc>
                <a:extLst>
                  <a:ext uri="{0D108BD9-81ED-4DB2-BD59-A6C34878D82A}">
                    <a16:rowId xmlns:a16="http://schemas.microsoft.com/office/drawing/2014/main" val="10005"/>
                  </a:ext>
                </a:extLst>
              </a:tr>
              <a:tr h="373586">
                <a:tc>
                  <a:txBody>
                    <a:bodyPr/>
                    <a:lstStyle/>
                    <a:p>
                      <a:r>
                        <a:rPr lang="en-US" sz="1400">
                          <a:effectLst/>
                        </a:rPr>
                        <a:t>Complex/nested transactions</a:t>
                      </a:r>
                    </a:p>
                  </a:txBody>
                  <a:tcPr marL="76554" marR="76554" marT="76554" marB="76554" anchor="ctr">
                    <a:lnL w="9525" cap="flat" cmpd="sng" algn="ctr">
                      <a:solidFill>
                        <a:srgbClr val="878787"/>
                      </a:solidFill>
                      <a:prstDash val="solid"/>
                      <a:round/>
                      <a:headEnd type="none" w="med" len="med"/>
                      <a:tailEnd type="none" w="med" len="med"/>
                    </a:lnL>
                    <a:lnR w="9525" cap="flat" cmpd="sng" algn="ctr">
                      <a:solidFill>
                        <a:srgbClr val="878787"/>
                      </a:solidFill>
                      <a:prstDash val="solid"/>
                      <a:round/>
                      <a:headEnd type="none" w="med" len="med"/>
                      <a:tailEnd type="none" w="med" len="med"/>
                    </a:lnR>
                    <a:lnT w="9525" cap="flat" cmpd="sng" algn="ctr">
                      <a:solidFill>
                        <a:srgbClr val="878787"/>
                      </a:solidFill>
                      <a:prstDash val="solid"/>
                      <a:round/>
                      <a:headEnd type="none" w="med" len="med"/>
                      <a:tailEnd type="none" w="med" len="med"/>
                    </a:lnT>
                    <a:lnB w="9525" cap="flat" cmpd="sng" algn="ctr">
                      <a:solidFill>
                        <a:srgbClr val="878787"/>
                      </a:solidFill>
                      <a:prstDash val="solid"/>
                      <a:round/>
                      <a:headEnd type="none" w="med" len="med"/>
                      <a:tailEnd type="none" w="med" len="med"/>
                    </a:lnB>
                    <a:solidFill>
                      <a:srgbClr val="F9F9F7"/>
                    </a:solidFill>
                  </a:tcPr>
                </a:tc>
                <a:tc>
                  <a:txBody>
                    <a:bodyPr/>
                    <a:lstStyle/>
                    <a:p>
                      <a:r>
                        <a:rPr lang="en-US" sz="1400">
                          <a:effectLst/>
                        </a:rPr>
                        <a:t>Simple transactions</a:t>
                      </a:r>
                    </a:p>
                  </a:txBody>
                  <a:tcPr marL="76554" marR="76554" marT="76554" marB="76554" anchor="ctr">
                    <a:lnL w="9525" cap="flat" cmpd="sng" algn="ctr">
                      <a:solidFill>
                        <a:srgbClr val="878787"/>
                      </a:solidFill>
                      <a:prstDash val="solid"/>
                      <a:round/>
                      <a:headEnd type="none" w="med" len="med"/>
                      <a:tailEnd type="none" w="med" len="med"/>
                    </a:lnL>
                    <a:lnR w="9525" cap="flat" cmpd="sng" algn="ctr">
                      <a:solidFill>
                        <a:srgbClr val="878787"/>
                      </a:solidFill>
                      <a:prstDash val="solid"/>
                      <a:round/>
                      <a:headEnd type="none" w="med" len="med"/>
                      <a:tailEnd type="none" w="med" len="med"/>
                    </a:lnR>
                    <a:lnT w="9525" cap="flat" cmpd="sng" algn="ctr">
                      <a:solidFill>
                        <a:srgbClr val="878787"/>
                      </a:solidFill>
                      <a:prstDash val="solid"/>
                      <a:round/>
                      <a:headEnd type="none" w="med" len="med"/>
                      <a:tailEnd type="none" w="med" len="med"/>
                    </a:lnT>
                    <a:lnB w="9525" cap="flat" cmpd="sng" algn="ctr">
                      <a:solidFill>
                        <a:srgbClr val="878787"/>
                      </a:solidFill>
                      <a:prstDash val="solid"/>
                      <a:round/>
                      <a:headEnd type="none" w="med" len="med"/>
                      <a:tailEnd type="none" w="med" len="med"/>
                    </a:lnB>
                    <a:solidFill>
                      <a:srgbClr val="F9F9F7"/>
                    </a:solidFill>
                  </a:tcPr>
                </a:tc>
                <a:extLst>
                  <a:ext uri="{0D108BD9-81ED-4DB2-BD59-A6C34878D82A}">
                    <a16:rowId xmlns:a16="http://schemas.microsoft.com/office/drawing/2014/main" val="10006"/>
                  </a:ext>
                </a:extLst>
              </a:tr>
              <a:tr h="373586">
                <a:tc>
                  <a:txBody>
                    <a:bodyPr/>
                    <a:lstStyle/>
                    <a:p>
                      <a:r>
                        <a:rPr lang="en-US" sz="1400">
                          <a:effectLst/>
                        </a:rPr>
                        <a:t>Primary concern is scaling reads</a:t>
                      </a:r>
                    </a:p>
                  </a:txBody>
                  <a:tcPr marL="76554" marR="76554" marT="76554" marB="76554" anchor="ctr">
                    <a:lnL w="9525" cap="flat" cmpd="sng" algn="ctr">
                      <a:solidFill>
                        <a:srgbClr val="878787"/>
                      </a:solidFill>
                      <a:prstDash val="solid"/>
                      <a:round/>
                      <a:headEnd type="none" w="med" len="med"/>
                      <a:tailEnd type="none" w="med" len="med"/>
                    </a:lnL>
                    <a:lnR w="9525" cap="flat" cmpd="sng" algn="ctr">
                      <a:solidFill>
                        <a:srgbClr val="878787"/>
                      </a:solidFill>
                      <a:prstDash val="solid"/>
                      <a:round/>
                      <a:headEnd type="none" w="med" len="med"/>
                      <a:tailEnd type="none" w="med" len="med"/>
                    </a:lnR>
                    <a:lnT w="9525" cap="flat" cmpd="sng" algn="ctr">
                      <a:solidFill>
                        <a:srgbClr val="878787"/>
                      </a:solidFill>
                      <a:prstDash val="solid"/>
                      <a:round/>
                      <a:headEnd type="none" w="med" len="med"/>
                      <a:tailEnd type="none" w="med" len="med"/>
                    </a:lnT>
                    <a:lnB w="9525" cap="flat" cmpd="sng" algn="ctr">
                      <a:solidFill>
                        <a:srgbClr val="878787"/>
                      </a:solidFill>
                      <a:prstDash val="solid"/>
                      <a:round/>
                      <a:headEnd type="none" w="med" len="med"/>
                      <a:tailEnd type="none" w="med" len="med"/>
                    </a:lnB>
                    <a:solidFill>
                      <a:srgbClr val="F9F9F7"/>
                    </a:solidFill>
                  </a:tcPr>
                </a:tc>
                <a:tc>
                  <a:txBody>
                    <a:bodyPr/>
                    <a:lstStyle/>
                    <a:p>
                      <a:r>
                        <a:rPr lang="en-US" sz="1400">
                          <a:effectLst/>
                        </a:rPr>
                        <a:t>Concern is to scale both writes and reads</a:t>
                      </a:r>
                    </a:p>
                  </a:txBody>
                  <a:tcPr marL="76554" marR="76554" marT="76554" marB="76554" anchor="ctr">
                    <a:lnL w="9525" cap="flat" cmpd="sng" algn="ctr">
                      <a:solidFill>
                        <a:srgbClr val="878787"/>
                      </a:solidFill>
                      <a:prstDash val="solid"/>
                      <a:round/>
                      <a:headEnd type="none" w="med" len="med"/>
                      <a:tailEnd type="none" w="med" len="med"/>
                    </a:lnL>
                    <a:lnR w="9525" cap="flat" cmpd="sng" algn="ctr">
                      <a:solidFill>
                        <a:srgbClr val="878787"/>
                      </a:solidFill>
                      <a:prstDash val="solid"/>
                      <a:round/>
                      <a:headEnd type="none" w="med" len="med"/>
                      <a:tailEnd type="none" w="med" len="med"/>
                    </a:lnR>
                    <a:lnT w="9525" cap="flat" cmpd="sng" algn="ctr">
                      <a:solidFill>
                        <a:srgbClr val="878787"/>
                      </a:solidFill>
                      <a:prstDash val="solid"/>
                      <a:round/>
                      <a:headEnd type="none" w="med" len="med"/>
                      <a:tailEnd type="none" w="med" len="med"/>
                    </a:lnT>
                    <a:lnB w="9525" cap="flat" cmpd="sng" algn="ctr">
                      <a:solidFill>
                        <a:srgbClr val="878787"/>
                      </a:solidFill>
                      <a:prstDash val="solid"/>
                      <a:round/>
                      <a:headEnd type="none" w="med" len="med"/>
                      <a:tailEnd type="none" w="med" len="med"/>
                    </a:lnB>
                    <a:solidFill>
                      <a:srgbClr val="F9F9F7"/>
                    </a:solidFill>
                  </a:tcPr>
                </a:tc>
                <a:extLst>
                  <a:ext uri="{0D108BD9-81ED-4DB2-BD59-A6C34878D82A}">
                    <a16:rowId xmlns:a16="http://schemas.microsoft.com/office/drawing/2014/main" val="10007"/>
                  </a:ext>
                </a:extLst>
              </a:tr>
              <a:tr h="373586">
                <a:tc>
                  <a:txBody>
                    <a:bodyPr/>
                    <a:lstStyle/>
                    <a:p>
                      <a:r>
                        <a:rPr lang="en-US" sz="1400">
                          <a:effectLst/>
                        </a:rPr>
                        <a:t>Philosophy of scaling up for more users/data</a:t>
                      </a:r>
                    </a:p>
                  </a:txBody>
                  <a:tcPr marL="76554" marR="76554" marT="76554" marB="76554" anchor="ctr">
                    <a:lnL w="9525" cap="flat" cmpd="sng" algn="ctr">
                      <a:solidFill>
                        <a:srgbClr val="878787"/>
                      </a:solidFill>
                      <a:prstDash val="solid"/>
                      <a:round/>
                      <a:headEnd type="none" w="med" len="med"/>
                      <a:tailEnd type="none" w="med" len="med"/>
                    </a:lnL>
                    <a:lnR w="9525" cap="flat" cmpd="sng" algn="ctr">
                      <a:solidFill>
                        <a:srgbClr val="878787"/>
                      </a:solidFill>
                      <a:prstDash val="solid"/>
                      <a:round/>
                      <a:headEnd type="none" w="med" len="med"/>
                      <a:tailEnd type="none" w="med" len="med"/>
                    </a:lnR>
                    <a:lnT w="9525" cap="flat" cmpd="sng" algn="ctr">
                      <a:solidFill>
                        <a:srgbClr val="878787"/>
                      </a:solidFill>
                      <a:prstDash val="solid"/>
                      <a:round/>
                      <a:headEnd type="none" w="med" len="med"/>
                      <a:tailEnd type="none" w="med" len="med"/>
                    </a:lnT>
                    <a:lnB w="9525" cap="flat" cmpd="sng" algn="ctr">
                      <a:solidFill>
                        <a:srgbClr val="878787"/>
                      </a:solidFill>
                      <a:prstDash val="solid"/>
                      <a:round/>
                      <a:headEnd type="none" w="med" len="med"/>
                      <a:tailEnd type="none" w="med" len="med"/>
                    </a:lnB>
                    <a:solidFill>
                      <a:srgbClr val="F9F9F7"/>
                    </a:solidFill>
                  </a:tcPr>
                </a:tc>
                <a:tc>
                  <a:txBody>
                    <a:bodyPr/>
                    <a:lstStyle/>
                    <a:p>
                      <a:r>
                        <a:rPr lang="en-US" sz="1400">
                          <a:effectLst/>
                        </a:rPr>
                        <a:t>Philosophy of scaling out for more users/data</a:t>
                      </a:r>
                    </a:p>
                  </a:txBody>
                  <a:tcPr marL="76554" marR="76554" marT="76554" marB="76554" anchor="ctr">
                    <a:lnL w="9525" cap="flat" cmpd="sng" algn="ctr">
                      <a:solidFill>
                        <a:srgbClr val="878787"/>
                      </a:solidFill>
                      <a:prstDash val="solid"/>
                      <a:round/>
                      <a:headEnd type="none" w="med" len="med"/>
                      <a:tailEnd type="none" w="med" len="med"/>
                    </a:lnL>
                    <a:lnR w="9525" cap="flat" cmpd="sng" algn="ctr">
                      <a:solidFill>
                        <a:srgbClr val="878787"/>
                      </a:solidFill>
                      <a:prstDash val="solid"/>
                      <a:round/>
                      <a:headEnd type="none" w="med" len="med"/>
                      <a:tailEnd type="none" w="med" len="med"/>
                    </a:lnR>
                    <a:lnT w="9525" cap="flat" cmpd="sng" algn="ctr">
                      <a:solidFill>
                        <a:srgbClr val="878787"/>
                      </a:solidFill>
                      <a:prstDash val="solid"/>
                      <a:round/>
                      <a:headEnd type="none" w="med" len="med"/>
                      <a:tailEnd type="none" w="med" len="med"/>
                    </a:lnT>
                    <a:lnB w="9525" cap="flat" cmpd="sng" algn="ctr">
                      <a:solidFill>
                        <a:srgbClr val="878787"/>
                      </a:solidFill>
                      <a:prstDash val="solid"/>
                      <a:round/>
                      <a:headEnd type="none" w="med" len="med"/>
                      <a:tailEnd type="none" w="med" len="med"/>
                    </a:lnB>
                    <a:solidFill>
                      <a:srgbClr val="F9F9F7"/>
                    </a:solidFill>
                  </a:tcPr>
                </a:tc>
                <a:extLst>
                  <a:ext uri="{0D108BD9-81ED-4DB2-BD59-A6C34878D82A}">
                    <a16:rowId xmlns:a16="http://schemas.microsoft.com/office/drawing/2014/main" val="10008"/>
                  </a:ext>
                </a:extLst>
              </a:tr>
              <a:tr h="373586">
                <a:tc>
                  <a:txBody>
                    <a:bodyPr/>
                    <a:lstStyle/>
                    <a:p>
                      <a:r>
                        <a:rPr lang="en-US" sz="1400">
                          <a:effectLst/>
                        </a:rPr>
                        <a:t>To maintain moderate data volumes with purge</a:t>
                      </a:r>
                    </a:p>
                  </a:txBody>
                  <a:tcPr marL="76554" marR="76554" marT="76554" marB="76554" anchor="ctr">
                    <a:lnL w="9525" cap="flat" cmpd="sng" algn="ctr">
                      <a:solidFill>
                        <a:srgbClr val="878787"/>
                      </a:solidFill>
                      <a:prstDash val="solid"/>
                      <a:round/>
                      <a:headEnd type="none" w="med" len="med"/>
                      <a:tailEnd type="none" w="med" len="med"/>
                    </a:lnL>
                    <a:lnR w="9525" cap="flat" cmpd="sng" algn="ctr">
                      <a:solidFill>
                        <a:srgbClr val="878787"/>
                      </a:solidFill>
                      <a:prstDash val="solid"/>
                      <a:round/>
                      <a:headEnd type="none" w="med" len="med"/>
                      <a:tailEnd type="none" w="med" len="med"/>
                    </a:lnR>
                    <a:lnT w="9525" cap="flat" cmpd="sng" algn="ctr">
                      <a:solidFill>
                        <a:srgbClr val="878787"/>
                      </a:solidFill>
                      <a:prstDash val="solid"/>
                      <a:round/>
                      <a:headEnd type="none" w="med" len="med"/>
                      <a:tailEnd type="none" w="med" len="med"/>
                    </a:lnT>
                    <a:lnB w="9525" cap="flat" cmpd="sng" algn="ctr">
                      <a:solidFill>
                        <a:srgbClr val="878787"/>
                      </a:solidFill>
                      <a:prstDash val="solid"/>
                      <a:round/>
                      <a:headEnd type="none" w="med" len="med"/>
                      <a:tailEnd type="none" w="med" len="med"/>
                    </a:lnB>
                    <a:solidFill>
                      <a:srgbClr val="F9F9F7"/>
                    </a:solidFill>
                  </a:tcPr>
                </a:tc>
                <a:tc>
                  <a:txBody>
                    <a:bodyPr/>
                    <a:lstStyle/>
                    <a:p>
                      <a:r>
                        <a:rPr lang="en-US" sz="1400" dirty="0">
                          <a:effectLst/>
                        </a:rPr>
                        <a:t>To maintain high data volumes; retain forever</a:t>
                      </a:r>
                    </a:p>
                  </a:txBody>
                  <a:tcPr marL="76554" marR="76554" marT="76554" marB="76554" anchor="ctr">
                    <a:lnL w="9525" cap="flat" cmpd="sng" algn="ctr">
                      <a:solidFill>
                        <a:srgbClr val="878787"/>
                      </a:solidFill>
                      <a:prstDash val="solid"/>
                      <a:round/>
                      <a:headEnd type="none" w="med" len="med"/>
                      <a:tailEnd type="none" w="med" len="med"/>
                    </a:lnL>
                    <a:lnR w="9525" cap="flat" cmpd="sng" algn="ctr">
                      <a:solidFill>
                        <a:srgbClr val="878787"/>
                      </a:solidFill>
                      <a:prstDash val="solid"/>
                      <a:round/>
                      <a:headEnd type="none" w="med" len="med"/>
                      <a:tailEnd type="none" w="med" len="med"/>
                    </a:lnR>
                    <a:lnT w="9525" cap="flat" cmpd="sng" algn="ctr">
                      <a:solidFill>
                        <a:srgbClr val="878787"/>
                      </a:solidFill>
                      <a:prstDash val="solid"/>
                      <a:round/>
                      <a:headEnd type="none" w="med" len="med"/>
                      <a:tailEnd type="none" w="med" len="med"/>
                    </a:lnT>
                    <a:lnB w="9525" cap="flat" cmpd="sng" algn="ctr">
                      <a:solidFill>
                        <a:srgbClr val="878787"/>
                      </a:solidFill>
                      <a:prstDash val="solid"/>
                      <a:round/>
                      <a:headEnd type="none" w="med" len="med"/>
                      <a:tailEnd type="none" w="med" len="med"/>
                    </a:lnB>
                    <a:solidFill>
                      <a:srgbClr val="F9F9F7"/>
                    </a:solidFill>
                  </a:tcPr>
                </a:tc>
                <a:extLst>
                  <a:ext uri="{0D108BD9-81ED-4DB2-BD59-A6C34878D82A}">
                    <a16:rowId xmlns:a16="http://schemas.microsoft.com/office/drawing/2014/main" val="10009"/>
                  </a:ext>
                </a:extLst>
              </a:tr>
            </a:tbl>
          </a:graphicData>
        </a:graphic>
      </p:graphicFrame>
      <p:sp>
        <p:nvSpPr>
          <p:cNvPr id="6" name="Rectangle 1"/>
          <p:cNvSpPr>
            <a:spLocks noChangeArrowheads="1"/>
          </p:cNvSpPr>
          <p:nvPr/>
        </p:nvSpPr>
        <p:spPr bwMode="auto">
          <a:xfrm>
            <a:off x="1981201" y="1561199"/>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fontAlgn="base">
              <a:spcBef>
                <a:spcPct val="0"/>
              </a:spcBef>
              <a:spcAft>
                <a:spcPct val="0"/>
              </a:spcAft>
            </a:pPr>
            <a:br>
              <a:rPr lang="en-US" altLang="en-US">
                <a:solidFill>
                  <a:prstClr val="black"/>
                </a:solidFill>
                <a:latin typeface="Arial" pitchFamily="34" charset="0"/>
                <a:cs typeface="Arial" pitchFamily="34" charset="0"/>
              </a:rPr>
            </a:br>
            <a:endParaRPr lang="en-US" altLang="en-US">
              <a:solidFill>
                <a:prstClr val="black"/>
              </a:solidFill>
              <a:latin typeface="Arial" pitchFamily="34" charset="0"/>
              <a:cs typeface="Arial" pitchFamily="34" charset="0"/>
            </a:endParaRPr>
          </a:p>
        </p:txBody>
      </p:sp>
    </p:spTree>
    <p:extLst>
      <p:ext uri="{BB962C8B-B14F-4D97-AF65-F5344CB8AC3E}">
        <p14:creationId xmlns:p14="http://schemas.microsoft.com/office/powerpoint/2010/main" val="392602690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81574" y="152400"/>
            <a:ext cx="8229600" cy="1143000"/>
          </a:xfrm>
        </p:spPr>
        <p:txBody>
          <a:bodyPr/>
          <a:lstStyle/>
          <a:p>
            <a:r>
              <a:rPr lang="en-US" dirty="0"/>
              <a:t>Cassandra Query CQL Select</a:t>
            </a:r>
          </a:p>
        </p:txBody>
      </p:sp>
      <p:sp>
        <p:nvSpPr>
          <p:cNvPr id="4" name="Footer Placeholder 3"/>
          <p:cNvSpPr>
            <a:spLocks noGrp="1"/>
          </p:cNvSpPr>
          <p:nvPr>
            <p:ph type="ftr" sz="quarter" idx="11"/>
          </p:nvPr>
        </p:nvSpPr>
        <p:spPr/>
        <p:txBody>
          <a:bodyPr/>
          <a:lstStyle/>
          <a:p>
            <a:r>
              <a:rPr lang="en-US">
                <a:solidFill>
                  <a:prstClr val="black">
                    <a:tint val="75000"/>
                  </a:prstClr>
                </a:solidFill>
                <a:latin typeface="Arial"/>
              </a:rPr>
              <a:t>DGB 5/2013</a:t>
            </a:r>
          </a:p>
        </p:txBody>
      </p:sp>
      <p:sp>
        <p:nvSpPr>
          <p:cNvPr id="5" name="Slide Number Placeholder 4"/>
          <p:cNvSpPr>
            <a:spLocks noGrp="1"/>
          </p:cNvSpPr>
          <p:nvPr>
            <p:ph type="sldNum" sz="quarter" idx="12"/>
          </p:nvPr>
        </p:nvSpPr>
        <p:spPr/>
        <p:txBody>
          <a:bodyPr/>
          <a:lstStyle/>
          <a:p>
            <a:fld id="{B94A0634-974A-46A7-B268-05D2A189DA49}" type="slidenum">
              <a:rPr lang="en-US">
                <a:solidFill>
                  <a:prstClr val="black">
                    <a:tint val="75000"/>
                  </a:prstClr>
                </a:solidFill>
                <a:latin typeface="Arial"/>
              </a:rPr>
              <a:pPr/>
              <a:t>57</a:t>
            </a:fld>
            <a:endParaRPr lang="en-US">
              <a:solidFill>
                <a:prstClr val="black">
                  <a:tint val="75000"/>
                </a:prstClr>
              </a:solidFill>
              <a:latin typeface="Arial"/>
            </a:endParaRPr>
          </a:p>
        </p:txBody>
      </p:sp>
      <p:sp>
        <p:nvSpPr>
          <p:cNvPr id="3" name="Rectangle 2"/>
          <p:cNvSpPr/>
          <p:nvPr/>
        </p:nvSpPr>
        <p:spPr>
          <a:xfrm>
            <a:off x="1861089" y="457201"/>
            <a:ext cx="8763000" cy="6001643"/>
          </a:xfrm>
          <a:prstGeom prst="rect">
            <a:avLst/>
          </a:prstGeom>
        </p:spPr>
        <p:txBody>
          <a:bodyPr wrap="square">
            <a:spAutoFit/>
          </a:bodyPr>
          <a:lstStyle/>
          <a:p>
            <a:r>
              <a:rPr lang="en-US" sz="1200" b="1" dirty="0">
                <a:solidFill>
                  <a:prstClr val="black"/>
                </a:solidFill>
                <a:latin typeface="Arial"/>
              </a:rPr>
              <a:t>SELECT</a:t>
            </a:r>
          </a:p>
          <a:p>
            <a:endParaRPr lang="en-US" sz="1200" b="1" dirty="0">
              <a:solidFill>
                <a:prstClr val="black"/>
              </a:solidFill>
              <a:latin typeface="Arial"/>
            </a:endParaRPr>
          </a:p>
          <a:p>
            <a:r>
              <a:rPr lang="en-US" sz="1200" b="1" dirty="0">
                <a:solidFill>
                  <a:prstClr val="black"/>
                </a:solidFill>
                <a:latin typeface="Arial"/>
              </a:rPr>
              <a:t>Syntax:</a:t>
            </a:r>
          </a:p>
          <a:p>
            <a:endParaRPr lang="en-US" sz="1200" b="1" dirty="0">
              <a:solidFill>
                <a:prstClr val="black"/>
              </a:solidFill>
              <a:latin typeface="Arial"/>
            </a:endParaRPr>
          </a:p>
          <a:p>
            <a:r>
              <a:rPr lang="en-US" sz="1200" b="1" dirty="0">
                <a:solidFill>
                  <a:prstClr val="black"/>
                </a:solidFill>
                <a:latin typeface="Arial"/>
              </a:rPr>
              <a:t>&lt;</a:t>
            </a:r>
            <a:r>
              <a:rPr lang="en-US" sz="1200" b="1" dirty="0" err="1">
                <a:solidFill>
                  <a:prstClr val="black"/>
                </a:solidFill>
                <a:latin typeface="Arial"/>
              </a:rPr>
              <a:t>selectStatement</a:t>
            </a:r>
            <a:r>
              <a:rPr lang="en-US" sz="1200" b="1" dirty="0">
                <a:solidFill>
                  <a:prstClr val="black"/>
                </a:solidFill>
                <a:latin typeface="Arial"/>
              </a:rPr>
              <a:t>&gt; ::= "SELECT" &lt;</a:t>
            </a:r>
            <a:r>
              <a:rPr lang="en-US" sz="1200" b="1" dirty="0" err="1">
                <a:solidFill>
                  <a:prstClr val="black"/>
                </a:solidFill>
                <a:latin typeface="Arial"/>
              </a:rPr>
              <a:t>whatToSelect</a:t>
            </a:r>
            <a:r>
              <a:rPr lang="en-US" sz="1200" b="1" dirty="0">
                <a:solidFill>
                  <a:prstClr val="black"/>
                </a:solidFill>
                <a:latin typeface="Arial"/>
              </a:rPr>
              <a:t>&gt;</a:t>
            </a:r>
          </a:p>
          <a:p>
            <a:r>
              <a:rPr lang="en-US" sz="1200" b="1" dirty="0">
                <a:solidFill>
                  <a:prstClr val="black"/>
                </a:solidFill>
                <a:latin typeface="Arial"/>
              </a:rPr>
              <a:t>                        "FROM" ( &lt;name&gt; "." )? &lt;name&gt;</a:t>
            </a:r>
          </a:p>
          <a:p>
            <a:r>
              <a:rPr lang="en-US" sz="1200" b="1" dirty="0">
                <a:solidFill>
                  <a:prstClr val="black"/>
                </a:solidFill>
                <a:latin typeface="Arial"/>
              </a:rPr>
              <a:t>                               ( "USING" "CONSISTENCY" &lt;</a:t>
            </a:r>
            <a:r>
              <a:rPr lang="en-US" sz="1200" b="1" dirty="0" err="1">
                <a:solidFill>
                  <a:prstClr val="black"/>
                </a:solidFill>
                <a:latin typeface="Arial"/>
              </a:rPr>
              <a:t>consistencylevel</a:t>
            </a:r>
            <a:r>
              <a:rPr lang="en-US" sz="1200" b="1" dirty="0">
                <a:solidFill>
                  <a:prstClr val="black"/>
                </a:solidFill>
                <a:latin typeface="Arial"/>
              </a:rPr>
              <a:t>&gt; )?</a:t>
            </a:r>
          </a:p>
          <a:p>
            <a:r>
              <a:rPr lang="en-US" sz="1200" b="1" dirty="0">
                <a:solidFill>
                  <a:prstClr val="black"/>
                </a:solidFill>
                <a:latin typeface="Arial"/>
              </a:rPr>
              <a:t>                               ( "WHERE" &lt;</a:t>
            </a:r>
            <a:r>
              <a:rPr lang="en-US" sz="1200" b="1" dirty="0" err="1">
                <a:solidFill>
                  <a:prstClr val="black"/>
                </a:solidFill>
                <a:latin typeface="Arial"/>
              </a:rPr>
              <a:t>selectWhereClause</a:t>
            </a:r>
            <a:r>
              <a:rPr lang="en-US" sz="1200" b="1" dirty="0">
                <a:solidFill>
                  <a:prstClr val="black"/>
                </a:solidFill>
                <a:latin typeface="Arial"/>
              </a:rPr>
              <a:t>&gt; )?</a:t>
            </a:r>
          </a:p>
          <a:p>
            <a:r>
              <a:rPr lang="en-US" sz="1200" b="1" dirty="0">
                <a:solidFill>
                  <a:prstClr val="black"/>
                </a:solidFill>
                <a:latin typeface="Arial"/>
              </a:rPr>
              <a:t>                               ( "LIMIT" &lt;integer&gt; )?</a:t>
            </a:r>
          </a:p>
          <a:p>
            <a:r>
              <a:rPr lang="en-US" sz="1200" b="1" dirty="0">
                <a:solidFill>
                  <a:prstClr val="black"/>
                </a:solidFill>
                <a:latin typeface="Arial"/>
              </a:rPr>
              <a:t>                    ;</a:t>
            </a:r>
          </a:p>
          <a:p>
            <a:r>
              <a:rPr lang="en-US" sz="1200" b="1" dirty="0">
                <a:solidFill>
                  <a:prstClr val="black"/>
                </a:solidFill>
                <a:latin typeface="Arial"/>
              </a:rPr>
              <a:t>&lt;</a:t>
            </a:r>
            <a:r>
              <a:rPr lang="en-US" sz="1200" b="1" dirty="0" err="1">
                <a:solidFill>
                  <a:prstClr val="black"/>
                </a:solidFill>
                <a:latin typeface="Arial"/>
              </a:rPr>
              <a:t>whatToSelect</a:t>
            </a:r>
            <a:r>
              <a:rPr lang="en-US" sz="1200" b="1" dirty="0">
                <a:solidFill>
                  <a:prstClr val="black"/>
                </a:solidFill>
                <a:latin typeface="Arial"/>
              </a:rPr>
              <a:t>&gt; ::= &lt;term&gt; ( "," &lt;term&gt; )*</a:t>
            </a:r>
          </a:p>
          <a:p>
            <a:r>
              <a:rPr lang="en-US" sz="1200" b="1" dirty="0">
                <a:solidFill>
                  <a:prstClr val="black"/>
                </a:solidFill>
                <a:latin typeface="Arial"/>
              </a:rPr>
              <a:t>                 | ("FIRST" &lt;integer&gt; )? "REVERSED"? &lt;</a:t>
            </a:r>
            <a:r>
              <a:rPr lang="en-US" sz="1200" b="1" dirty="0" err="1">
                <a:solidFill>
                  <a:prstClr val="black"/>
                </a:solidFill>
                <a:latin typeface="Arial"/>
              </a:rPr>
              <a:t>columnRange</a:t>
            </a:r>
            <a:r>
              <a:rPr lang="en-US" sz="1200" b="1" dirty="0">
                <a:solidFill>
                  <a:prstClr val="black"/>
                </a:solidFill>
                <a:latin typeface="Arial"/>
              </a:rPr>
              <a:t>&gt;</a:t>
            </a:r>
          </a:p>
          <a:p>
            <a:r>
              <a:rPr lang="en-US" sz="1200" b="1" dirty="0">
                <a:solidFill>
                  <a:prstClr val="black"/>
                </a:solidFill>
                <a:latin typeface="Arial"/>
              </a:rPr>
              <a:t>                 | "COUNT" "(" &lt;</a:t>
            </a:r>
            <a:r>
              <a:rPr lang="en-US" sz="1200" b="1" dirty="0" err="1">
                <a:solidFill>
                  <a:prstClr val="black"/>
                </a:solidFill>
                <a:latin typeface="Arial"/>
              </a:rPr>
              <a:t>countTarget</a:t>
            </a:r>
            <a:r>
              <a:rPr lang="en-US" sz="1200" b="1" dirty="0">
                <a:solidFill>
                  <a:prstClr val="black"/>
                </a:solidFill>
                <a:latin typeface="Arial"/>
              </a:rPr>
              <a:t>&gt; ")"</a:t>
            </a:r>
          </a:p>
          <a:p>
            <a:r>
              <a:rPr lang="en-US" sz="1200" b="1" dirty="0">
                <a:solidFill>
                  <a:prstClr val="black"/>
                </a:solidFill>
                <a:latin typeface="Arial"/>
              </a:rPr>
              <a:t>                 ;</a:t>
            </a:r>
          </a:p>
          <a:p>
            <a:r>
              <a:rPr lang="en-US" sz="1200" b="1" dirty="0">
                <a:solidFill>
                  <a:prstClr val="black"/>
                </a:solidFill>
                <a:latin typeface="Arial"/>
              </a:rPr>
              <a:t>&lt;</a:t>
            </a:r>
            <a:r>
              <a:rPr lang="en-US" sz="1200" b="1" dirty="0" err="1">
                <a:solidFill>
                  <a:prstClr val="black"/>
                </a:solidFill>
                <a:latin typeface="Arial"/>
              </a:rPr>
              <a:t>columnRange</a:t>
            </a:r>
            <a:r>
              <a:rPr lang="en-US" sz="1200" b="1" dirty="0">
                <a:solidFill>
                  <a:prstClr val="black"/>
                </a:solidFill>
                <a:latin typeface="Arial"/>
              </a:rPr>
              <a:t>&gt; ::= &lt;term&gt; ".." &lt;term&gt;</a:t>
            </a:r>
          </a:p>
          <a:p>
            <a:r>
              <a:rPr lang="en-US" sz="1200" b="1" dirty="0">
                <a:solidFill>
                  <a:prstClr val="black"/>
                </a:solidFill>
                <a:latin typeface="Arial"/>
              </a:rPr>
              <a:t>                | "*"</a:t>
            </a:r>
          </a:p>
          <a:p>
            <a:r>
              <a:rPr lang="en-US" sz="1200" b="1" dirty="0">
                <a:solidFill>
                  <a:prstClr val="black"/>
                </a:solidFill>
                <a:latin typeface="Arial"/>
              </a:rPr>
              <a:t>                ;</a:t>
            </a:r>
          </a:p>
          <a:p>
            <a:r>
              <a:rPr lang="en-US" sz="1200" b="1" dirty="0">
                <a:solidFill>
                  <a:prstClr val="black"/>
                </a:solidFill>
                <a:latin typeface="Arial"/>
              </a:rPr>
              <a:t>&lt;</a:t>
            </a:r>
            <a:r>
              <a:rPr lang="en-US" sz="1200" b="1" dirty="0" err="1">
                <a:solidFill>
                  <a:prstClr val="black"/>
                </a:solidFill>
                <a:latin typeface="Arial"/>
              </a:rPr>
              <a:t>countTarget</a:t>
            </a:r>
            <a:r>
              <a:rPr lang="en-US" sz="1200" b="1" dirty="0">
                <a:solidFill>
                  <a:prstClr val="black"/>
                </a:solidFill>
                <a:latin typeface="Arial"/>
              </a:rPr>
              <a:t>&gt; ::= "*"</a:t>
            </a:r>
          </a:p>
          <a:p>
            <a:r>
              <a:rPr lang="en-US" sz="1200" b="1" dirty="0">
                <a:solidFill>
                  <a:prstClr val="black"/>
                </a:solidFill>
                <a:latin typeface="Arial"/>
              </a:rPr>
              <a:t>                | "1"</a:t>
            </a:r>
          </a:p>
          <a:p>
            <a:r>
              <a:rPr lang="en-US" sz="1200" b="1" dirty="0">
                <a:solidFill>
                  <a:prstClr val="black"/>
                </a:solidFill>
                <a:latin typeface="Arial"/>
              </a:rPr>
              <a:t>                ;</a:t>
            </a:r>
          </a:p>
          <a:p>
            <a:r>
              <a:rPr lang="en-US" sz="1200" b="1" dirty="0">
                <a:solidFill>
                  <a:prstClr val="black"/>
                </a:solidFill>
                <a:latin typeface="Arial"/>
              </a:rPr>
              <a:t>&lt;name&gt; ::= &lt;identifier&gt;</a:t>
            </a:r>
          </a:p>
          <a:p>
            <a:r>
              <a:rPr lang="en-US" sz="1200" b="1" dirty="0">
                <a:solidFill>
                  <a:prstClr val="black"/>
                </a:solidFill>
                <a:latin typeface="Arial"/>
              </a:rPr>
              <a:t>         | &lt;</a:t>
            </a:r>
            <a:r>
              <a:rPr lang="en-US" sz="1200" b="1" dirty="0" err="1">
                <a:solidFill>
                  <a:prstClr val="black"/>
                </a:solidFill>
                <a:latin typeface="Arial"/>
              </a:rPr>
              <a:t>stringLiteral</a:t>
            </a:r>
            <a:r>
              <a:rPr lang="en-US" sz="1200" b="1" dirty="0">
                <a:solidFill>
                  <a:prstClr val="black"/>
                </a:solidFill>
                <a:latin typeface="Arial"/>
              </a:rPr>
              <a:t>&gt;</a:t>
            </a:r>
          </a:p>
          <a:p>
            <a:r>
              <a:rPr lang="en-US" sz="1200" b="1" dirty="0">
                <a:solidFill>
                  <a:prstClr val="black"/>
                </a:solidFill>
                <a:latin typeface="Arial"/>
              </a:rPr>
              <a:t>         | &lt;integer&gt;</a:t>
            </a:r>
          </a:p>
          <a:p>
            <a:r>
              <a:rPr lang="en-US" sz="1200" b="1" dirty="0">
                <a:solidFill>
                  <a:prstClr val="black"/>
                </a:solidFill>
                <a:latin typeface="Arial"/>
              </a:rPr>
              <a:t>         ;</a:t>
            </a:r>
          </a:p>
          <a:p>
            <a:r>
              <a:rPr lang="en-US" sz="1200" b="1" dirty="0">
                <a:solidFill>
                  <a:prstClr val="black"/>
                </a:solidFill>
                <a:latin typeface="Arial"/>
              </a:rPr>
              <a:t>&lt;</a:t>
            </a:r>
            <a:r>
              <a:rPr lang="en-US" sz="1200" b="1" dirty="0" err="1">
                <a:solidFill>
                  <a:prstClr val="black"/>
                </a:solidFill>
                <a:latin typeface="Arial"/>
              </a:rPr>
              <a:t>selectWhereClause</a:t>
            </a:r>
            <a:r>
              <a:rPr lang="en-US" sz="1200" b="1" dirty="0">
                <a:solidFill>
                  <a:prstClr val="black"/>
                </a:solidFill>
                <a:latin typeface="Arial"/>
              </a:rPr>
              <a:t>&gt; ::= &lt;relation&gt; ( "AND" &lt;relation&gt; )*</a:t>
            </a:r>
          </a:p>
          <a:p>
            <a:r>
              <a:rPr lang="en-US" sz="1200" b="1" dirty="0">
                <a:solidFill>
                  <a:prstClr val="black"/>
                </a:solidFill>
                <a:latin typeface="Arial"/>
              </a:rPr>
              <a:t>                      | &lt;term&gt; "IN" "(" &lt;term&gt; ( "," &lt;term&gt; )* ")"</a:t>
            </a:r>
          </a:p>
          <a:p>
            <a:r>
              <a:rPr lang="en-US" sz="1200" b="1" dirty="0">
                <a:solidFill>
                  <a:prstClr val="black"/>
                </a:solidFill>
                <a:latin typeface="Arial"/>
              </a:rPr>
              <a:t>                      ;</a:t>
            </a:r>
          </a:p>
          <a:p>
            <a:r>
              <a:rPr lang="en-US" sz="1200" b="1" dirty="0">
                <a:solidFill>
                  <a:prstClr val="black"/>
                </a:solidFill>
                <a:latin typeface="Arial"/>
              </a:rPr>
              <a:t>&lt;relation&gt; ::= &lt;term&gt; &lt;</a:t>
            </a:r>
            <a:r>
              <a:rPr lang="en-US" sz="1200" b="1" dirty="0" err="1">
                <a:solidFill>
                  <a:prstClr val="black"/>
                </a:solidFill>
                <a:latin typeface="Arial"/>
              </a:rPr>
              <a:t>relationOperator</a:t>
            </a:r>
            <a:r>
              <a:rPr lang="en-US" sz="1200" b="1" dirty="0">
                <a:solidFill>
                  <a:prstClr val="black"/>
                </a:solidFill>
                <a:latin typeface="Arial"/>
              </a:rPr>
              <a:t>&gt; &lt;term&gt;</a:t>
            </a:r>
          </a:p>
          <a:p>
            <a:r>
              <a:rPr lang="en-US" sz="1200" b="1" dirty="0">
                <a:solidFill>
                  <a:prstClr val="black"/>
                </a:solidFill>
                <a:latin typeface="Arial"/>
              </a:rPr>
              <a:t>             ;</a:t>
            </a:r>
          </a:p>
          <a:p>
            <a:r>
              <a:rPr lang="en-US" sz="1200" b="1" dirty="0">
                <a:solidFill>
                  <a:prstClr val="black"/>
                </a:solidFill>
                <a:latin typeface="Arial"/>
              </a:rPr>
              <a:t>&lt;</a:t>
            </a:r>
            <a:r>
              <a:rPr lang="en-US" sz="1200" b="1" dirty="0" err="1">
                <a:solidFill>
                  <a:prstClr val="black"/>
                </a:solidFill>
                <a:latin typeface="Arial"/>
              </a:rPr>
              <a:t>relationOperator</a:t>
            </a:r>
            <a:r>
              <a:rPr lang="en-US" sz="1200" b="1" dirty="0">
                <a:solidFill>
                  <a:prstClr val="black"/>
                </a:solidFill>
                <a:latin typeface="Arial"/>
              </a:rPr>
              <a:t>&gt; ::= "=" | "&lt;" | "&gt;" | "&lt;=" | "&gt;="</a:t>
            </a:r>
          </a:p>
          <a:p>
            <a:r>
              <a:rPr lang="en-US" sz="1200" b="1" dirty="0">
                <a:solidFill>
                  <a:prstClr val="black"/>
                </a:solidFill>
                <a:latin typeface="Arial"/>
              </a:rPr>
              <a:t>                     ;</a:t>
            </a:r>
          </a:p>
        </p:txBody>
      </p:sp>
    </p:spTree>
    <p:extLst>
      <p:ext uri="{BB962C8B-B14F-4D97-AF65-F5344CB8AC3E}">
        <p14:creationId xmlns:p14="http://schemas.microsoft.com/office/powerpoint/2010/main" val="108113483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Cassandra Overview</a:t>
            </a:r>
          </a:p>
        </p:txBody>
      </p:sp>
      <p:sp>
        <p:nvSpPr>
          <p:cNvPr id="4" name="Footer Placeholder 3"/>
          <p:cNvSpPr>
            <a:spLocks noGrp="1"/>
          </p:cNvSpPr>
          <p:nvPr>
            <p:ph type="ftr" sz="quarter" idx="11"/>
          </p:nvPr>
        </p:nvSpPr>
        <p:spPr/>
        <p:txBody>
          <a:bodyPr/>
          <a:lstStyle/>
          <a:p>
            <a:r>
              <a:rPr lang="en-US">
                <a:solidFill>
                  <a:prstClr val="black">
                    <a:tint val="75000"/>
                  </a:prstClr>
                </a:solidFill>
                <a:latin typeface="Arial"/>
              </a:rPr>
              <a:t>DGB 5/2013</a:t>
            </a:r>
          </a:p>
        </p:txBody>
      </p:sp>
      <p:sp>
        <p:nvSpPr>
          <p:cNvPr id="5" name="Slide Number Placeholder 4"/>
          <p:cNvSpPr>
            <a:spLocks noGrp="1"/>
          </p:cNvSpPr>
          <p:nvPr>
            <p:ph type="sldNum" sz="quarter" idx="12"/>
          </p:nvPr>
        </p:nvSpPr>
        <p:spPr/>
        <p:txBody>
          <a:bodyPr/>
          <a:lstStyle/>
          <a:p>
            <a:fld id="{B94A0634-974A-46A7-B268-05D2A189DA49}" type="slidenum">
              <a:rPr lang="en-US">
                <a:solidFill>
                  <a:prstClr val="black">
                    <a:tint val="75000"/>
                  </a:prstClr>
                </a:solidFill>
                <a:latin typeface="Arial"/>
              </a:rPr>
              <a:pPr/>
              <a:t>58</a:t>
            </a:fld>
            <a:endParaRPr lang="en-US">
              <a:solidFill>
                <a:prstClr val="black">
                  <a:tint val="75000"/>
                </a:prstClr>
              </a:solidFill>
              <a:latin typeface="Arial"/>
            </a:endParaRPr>
          </a:p>
        </p:txBody>
      </p:sp>
      <p:sp>
        <p:nvSpPr>
          <p:cNvPr id="3" name="Rectangle 2"/>
          <p:cNvSpPr/>
          <p:nvPr/>
        </p:nvSpPr>
        <p:spPr>
          <a:xfrm>
            <a:off x="2057400" y="2274838"/>
            <a:ext cx="8305800" cy="1477328"/>
          </a:xfrm>
          <a:prstGeom prst="rect">
            <a:avLst/>
          </a:prstGeom>
        </p:spPr>
        <p:txBody>
          <a:bodyPr wrap="square">
            <a:spAutoFit/>
          </a:bodyPr>
          <a:lstStyle/>
          <a:p>
            <a:r>
              <a:rPr lang="en-US" b="1" dirty="0">
                <a:solidFill>
                  <a:prstClr val="black"/>
                </a:solidFill>
                <a:latin typeface="Arial"/>
              </a:rPr>
              <a:t>Sample:</a:t>
            </a:r>
          </a:p>
          <a:p>
            <a:endParaRPr lang="en-US" b="1" dirty="0">
              <a:solidFill>
                <a:prstClr val="black"/>
              </a:solidFill>
              <a:latin typeface="Arial"/>
            </a:endParaRPr>
          </a:p>
          <a:p>
            <a:r>
              <a:rPr lang="en-US" b="1" dirty="0">
                <a:solidFill>
                  <a:prstClr val="black"/>
                </a:solidFill>
                <a:latin typeface="Arial"/>
              </a:rPr>
              <a:t>SELECT Name, Occupation FROM People WHERE key IN (199, 200, 207);</a:t>
            </a:r>
          </a:p>
          <a:p>
            <a:r>
              <a:rPr lang="en-US" b="1" dirty="0">
                <a:solidFill>
                  <a:prstClr val="black"/>
                </a:solidFill>
                <a:latin typeface="Arial"/>
              </a:rPr>
              <a:t>SELECT FIRST 3 REVERSED 'time199'..'time100' FROM Events;</a:t>
            </a:r>
          </a:p>
          <a:p>
            <a:r>
              <a:rPr lang="en-US" b="1" dirty="0">
                <a:solidFill>
                  <a:prstClr val="black"/>
                </a:solidFill>
                <a:latin typeface="Arial"/>
              </a:rPr>
              <a:t>SELECT COUNT(*) FROM </a:t>
            </a:r>
            <a:r>
              <a:rPr lang="en-US" b="1" dirty="0" err="1">
                <a:solidFill>
                  <a:prstClr val="black"/>
                </a:solidFill>
                <a:latin typeface="Arial"/>
              </a:rPr>
              <a:t>system.Migrations</a:t>
            </a:r>
            <a:r>
              <a:rPr lang="en-US" b="1" dirty="0">
                <a:solidFill>
                  <a:prstClr val="black"/>
                </a:solidFill>
                <a:latin typeface="Arial"/>
              </a:rPr>
              <a:t>;</a:t>
            </a:r>
          </a:p>
        </p:txBody>
      </p:sp>
    </p:spTree>
    <p:extLst>
      <p:ext uri="{BB962C8B-B14F-4D97-AF65-F5344CB8AC3E}">
        <p14:creationId xmlns:p14="http://schemas.microsoft.com/office/powerpoint/2010/main" val="31826255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Cassandra Overview</a:t>
            </a:r>
          </a:p>
        </p:txBody>
      </p:sp>
      <p:sp>
        <p:nvSpPr>
          <p:cNvPr id="4" name="Footer Placeholder 3"/>
          <p:cNvSpPr>
            <a:spLocks noGrp="1"/>
          </p:cNvSpPr>
          <p:nvPr>
            <p:ph type="ftr" sz="quarter" idx="11"/>
          </p:nvPr>
        </p:nvSpPr>
        <p:spPr/>
        <p:txBody>
          <a:bodyPr/>
          <a:lstStyle/>
          <a:p>
            <a:r>
              <a:rPr lang="en-US">
                <a:solidFill>
                  <a:prstClr val="black">
                    <a:tint val="75000"/>
                  </a:prstClr>
                </a:solidFill>
                <a:latin typeface="Arial"/>
              </a:rPr>
              <a:t>DGB 5/2013</a:t>
            </a:r>
          </a:p>
        </p:txBody>
      </p:sp>
      <p:sp>
        <p:nvSpPr>
          <p:cNvPr id="5" name="Slide Number Placeholder 4"/>
          <p:cNvSpPr>
            <a:spLocks noGrp="1"/>
          </p:cNvSpPr>
          <p:nvPr>
            <p:ph type="sldNum" sz="quarter" idx="12"/>
          </p:nvPr>
        </p:nvSpPr>
        <p:spPr/>
        <p:txBody>
          <a:bodyPr/>
          <a:lstStyle/>
          <a:p>
            <a:fld id="{B94A0634-974A-46A7-B268-05D2A189DA49}" type="slidenum">
              <a:rPr lang="en-US">
                <a:solidFill>
                  <a:prstClr val="black">
                    <a:tint val="75000"/>
                  </a:prstClr>
                </a:solidFill>
                <a:latin typeface="Arial"/>
              </a:rPr>
              <a:pPr/>
              <a:t>59</a:t>
            </a:fld>
            <a:endParaRPr lang="en-US">
              <a:solidFill>
                <a:prstClr val="black">
                  <a:tint val="75000"/>
                </a:prstClr>
              </a:solidFill>
              <a:latin typeface="Arial"/>
            </a:endParaRPr>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28900" y="1295401"/>
            <a:ext cx="6934200" cy="5210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2"/>
          <p:cNvSpPr/>
          <p:nvPr/>
        </p:nvSpPr>
        <p:spPr>
          <a:xfrm>
            <a:off x="3505200" y="972234"/>
            <a:ext cx="5791200" cy="369332"/>
          </a:xfrm>
          <a:prstGeom prst="rect">
            <a:avLst/>
          </a:prstGeom>
        </p:spPr>
        <p:txBody>
          <a:bodyPr wrap="square">
            <a:spAutoFit/>
          </a:bodyPr>
          <a:lstStyle/>
          <a:p>
            <a:r>
              <a:rPr lang="en-US" dirty="0">
                <a:solidFill>
                  <a:prstClr val="black"/>
                </a:solidFill>
                <a:latin typeface="Arial"/>
                <a:hlinkClick r:id="rId3"/>
              </a:rPr>
              <a:t>http://www.slideshare.net/tylerhobbs/intro-to-cassandra</a:t>
            </a:r>
            <a:r>
              <a:rPr lang="en-US" dirty="0">
                <a:solidFill>
                  <a:prstClr val="black"/>
                </a:solidFill>
                <a:latin typeface="Arial"/>
              </a:rPr>
              <a:t> </a:t>
            </a:r>
          </a:p>
        </p:txBody>
      </p:sp>
    </p:spTree>
    <p:extLst>
      <p:ext uri="{BB962C8B-B14F-4D97-AF65-F5344CB8AC3E}">
        <p14:creationId xmlns:p14="http://schemas.microsoft.com/office/powerpoint/2010/main" val="1764265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600" y="0"/>
            <a:ext cx="8229600" cy="1143000"/>
          </a:xfrm>
        </p:spPr>
        <p:txBody>
          <a:bodyPr/>
          <a:lstStyle/>
          <a:p>
            <a:r>
              <a:rPr lang="en-US" b="1" dirty="0"/>
              <a:t>MPP Data Architectures</a:t>
            </a:r>
          </a:p>
        </p:txBody>
      </p:sp>
      <p:sp>
        <p:nvSpPr>
          <p:cNvPr id="3" name="Footer Placeholder 2"/>
          <p:cNvSpPr>
            <a:spLocks noGrp="1"/>
          </p:cNvSpPr>
          <p:nvPr>
            <p:ph type="ftr" sz="quarter" idx="11"/>
          </p:nvPr>
        </p:nvSpPr>
        <p:spPr/>
        <p:txBody>
          <a:bodyPr/>
          <a:lstStyle/>
          <a:p>
            <a:r>
              <a:rPr lang="en-US">
                <a:solidFill>
                  <a:prstClr val="black">
                    <a:tint val="75000"/>
                  </a:prstClr>
                </a:solidFill>
                <a:latin typeface="Arial"/>
              </a:rPr>
              <a:t>DGB 5/2013</a:t>
            </a:r>
          </a:p>
        </p:txBody>
      </p:sp>
      <p:sp>
        <p:nvSpPr>
          <p:cNvPr id="4" name="Slide Number Placeholder 3"/>
          <p:cNvSpPr>
            <a:spLocks noGrp="1"/>
          </p:cNvSpPr>
          <p:nvPr>
            <p:ph type="sldNum" sz="quarter" idx="12"/>
          </p:nvPr>
        </p:nvSpPr>
        <p:spPr/>
        <p:txBody>
          <a:bodyPr/>
          <a:lstStyle/>
          <a:p>
            <a:fld id="{B94A0634-974A-46A7-B268-05D2A189DA49}" type="slidenum">
              <a:rPr lang="en-US">
                <a:solidFill>
                  <a:prstClr val="black">
                    <a:tint val="75000"/>
                  </a:prstClr>
                </a:solidFill>
                <a:latin typeface="Arial"/>
              </a:rPr>
              <a:pPr/>
              <a:t>6</a:t>
            </a:fld>
            <a:endParaRPr lang="en-US">
              <a:solidFill>
                <a:prstClr val="black">
                  <a:tint val="75000"/>
                </a:prstClr>
              </a:solidFill>
              <a:latin typeface="Arial"/>
            </a:endParaRPr>
          </a:p>
        </p:txBody>
      </p:sp>
      <p:sp>
        <p:nvSpPr>
          <p:cNvPr id="5" name="Rounded Rectangle 4"/>
          <p:cNvSpPr/>
          <p:nvPr/>
        </p:nvSpPr>
        <p:spPr>
          <a:xfrm>
            <a:off x="5244352" y="1371601"/>
            <a:ext cx="2470498" cy="4738523"/>
          </a:xfrm>
          <a:prstGeom prst="roundRect">
            <a:avLst/>
          </a:prstGeom>
          <a:solidFill>
            <a:schemeClr val="bg2">
              <a:alpha val="34000"/>
            </a:schemeClr>
          </a:solidFill>
          <a:ln>
            <a:solidFill>
              <a:schemeClr val="bg1">
                <a:lumMod val="50000"/>
              </a:schemeClr>
            </a:solidFill>
          </a:ln>
          <a:effectLst/>
          <a:scene3d>
            <a:camera prst="orthographicFront"/>
            <a:lightRig rig="threePt" dir="t"/>
          </a:scene3d>
          <a:sp3d>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Arial"/>
            </a:endParaRPr>
          </a:p>
        </p:txBody>
      </p:sp>
      <p:sp>
        <p:nvSpPr>
          <p:cNvPr id="6" name="Rounded Rectangle 5"/>
          <p:cNvSpPr/>
          <p:nvPr/>
        </p:nvSpPr>
        <p:spPr>
          <a:xfrm>
            <a:off x="7835152" y="1385723"/>
            <a:ext cx="2470498" cy="4724400"/>
          </a:xfrm>
          <a:prstGeom prst="roundRect">
            <a:avLst/>
          </a:prstGeom>
          <a:solidFill>
            <a:schemeClr val="bg2">
              <a:alpha val="34000"/>
            </a:schemeClr>
          </a:solidFill>
          <a:ln>
            <a:solidFill>
              <a:schemeClr val="bg1">
                <a:lumMod val="50000"/>
              </a:schemeClr>
            </a:solidFill>
          </a:ln>
          <a:effectLst/>
          <a:scene3d>
            <a:camera prst="orthographicFront"/>
            <a:lightRig rig="threePt" dir="t"/>
          </a:scene3d>
          <a:sp3d>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Arial"/>
            </a:endParaRPr>
          </a:p>
        </p:txBody>
      </p:sp>
      <p:sp>
        <p:nvSpPr>
          <p:cNvPr id="7" name="Rounded Rectangle 6"/>
          <p:cNvSpPr/>
          <p:nvPr/>
        </p:nvSpPr>
        <p:spPr>
          <a:xfrm>
            <a:off x="2609450" y="1385723"/>
            <a:ext cx="2470498" cy="4724400"/>
          </a:xfrm>
          <a:prstGeom prst="roundRect">
            <a:avLst/>
          </a:prstGeom>
          <a:solidFill>
            <a:schemeClr val="bg2">
              <a:alpha val="34000"/>
            </a:schemeClr>
          </a:solidFill>
          <a:ln>
            <a:solidFill>
              <a:schemeClr val="bg1">
                <a:lumMod val="50000"/>
              </a:schemeClr>
            </a:solidFill>
          </a:ln>
          <a:effectLst/>
          <a:scene3d>
            <a:camera prst="orthographicFront"/>
            <a:lightRig rig="threePt" dir="t"/>
          </a:scene3d>
          <a:sp3d>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Arial"/>
            </a:endParaRPr>
          </a:p>
        </p:txBody>
      </p:sp>
      <p:grpSp>
        <p:nvGrpSpPr>
          <p:cNvPr id="8" name="Group 2"/>
          <p:cNvGrpSpPr/>
          <p:nvPr/>
        </p:nvGrpSpPr>
        <p:grpSpPr>
          <a:xfrm>
            <a:off x="5414996" y="2985923"/>
            <a:ext cx="2223655" cy="1600200"/>
            <a:chOff x="3467100" y="3429000"/>
            <a:chExt cx="2476500" cy="1600200"/>
          </a:xfrm>
        </p:grpSpPr>
        <p:grpSp>
          <p:nvGrpSpPr>
            <p:cNvPr id="9" name="Group 177"/>
            <p:cNvGrpSpPr/>
            <p:nvPr/>
          </p:nvGrpSpPr>
          <p:grpSpPr>
            <a:xfrm>
              <a:off x="3543300" y="4447683"/>
              <a:ext cx="381000" cy="581517"/>
              <a:chOff x="5562600" y="2002720"/>
              <a:chExt cx="762000" cy="1131498"/>
            </a:xfrm>
          </p:grpSpPr>
          <p:sp>
            <p:nvSpPr>
              <p:cNvPr id="33" name="Flowchart: Magnetic Disk 32"/>
              <p:cNvSpPr/>
              <p:nvPr/>
            </p:nvSpPr>
            <p:spPr>
              <a:xfrm>
                <a:off x="5562600" y="2002720"/>
                <a:ext cx="762000" cy="381000"/>
              </a:xfrm>
              <a:prstGeom prst="flowChartMagneticDisk">
                <a:avLst/>
              </a:prstGeom>
              <a:ln/>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sz="900" dirty="0">
                  <a:solidFill>
                    <a:prstClr val="white"/>
                  </a:solidFill>
                  <a:latin typeface="Arial"/>
                </a:endParaRPr>
              </a:p>
            </p:txBody>
          </p:sp>
          <p:sp>
            <p:nvSpPr>
              <p:cNvPr id="34" name="Flowchart: Magnetic Disk 33"/>
              <p:cNvSpPr/>
              <p:nvPr/>
            </p:nvSpPr>
            <p:spPr>
              <a:xfrm>
                <a:off x="5562600" y="2372218"/>
                <a:ext cx="762000" cy="381000"/>
              </a:xfrm>
              <a:prstGeom prst="flowChartMagneticDisk">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900" dirty="0">
                  <a:solidFill>
                    <a:prstClr val="white"/>
                  </a:solidFill>
                  <a:latin typeface="Arial"/>
                </a:endParaRPr>
              </a:p>
            </p:txBody>
          </p:sp>
          <p:sp>
            <p:nvSpPr>
              <p:cNvPr id="35" name="Flowchart: Magnetic Disk 34"/>
              <p:cNvSpPr/>
              <p:nvPr/>
            </p:nvSpPr>
            <p:spPr>
              <a:xfrm>
                <a:off x="5562600" y="2753218"/>
                <a:ext cx="762000" cy="381000"/>
              </a:xfrm>
              <a:prstGeom prst="flowChartMagneticDisk">
                <a:avLst/>
              </a:prstGeom>
              <a:ln/>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sz="900" dirty="0">
                  <a:solidFill>
                    <a:prstClr val="white"/>
                  </a:solidFill>
                  <a:latin typeface="Arial"/>
                </a:endParaRPr>
              </a:p>
            </p:txBody>
          </p:sp>
        </p:grpSp>
        <p:grpSp>
          <p:nvGrpSpPr>
            <p:cNvPr id="10" name="Group 181"/>
            <p:cNvGrpSpPr/>
            <p:nvPr/>
          </p:nvGrpSpPr>
          <p:grpSpPr>
            <a:xfrm>
              <a:off x="4076700" y="4447683"/>
              <a:ext cx="381000" cy="581517"/>
              <a:chOff x="5562600" y="2002720"/>
              <a:chExt cx="762000" cy="1131498"/>
            </a:xfrm>
          </p:grpSpPr>
          <p:sp>
            <p:nvSpPr>
              <p:cNvPr id="30" name="Flowchart: Magnetic Disk 29"/>
              <p:cNvSpPr/>
              <p:nvPr/>
            </p:nvSpPr>
            <p:spPr>
              <a:xfrm>
                <a:off x="5562600" y="2002720"/>
                <a:ext cx="762000" cy="381000"/>
              </a:xfrm>
              <a:prstGeom prst="flowChartMagneticDisk">
                <a:avLst/>
              </a:prstGeom>
              <a:ln/>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sz="900" dirty="0">
                  <a:solidFill>
                    <a:prstClr val="white"/>
                  </a:solidFill>
                  <a:latin typeface="Arial"/>
                </a:endParaRPr>
              </a:p>
            </p:txBody>
          </p:sp>
          <p:sp>
            <p:nvSpPr>
              <p:cNvPr id="31" name="Flowchart: Magnetic Disk 30"/>
              <p:cNvSpPr/>
              <p:nvPr/>
            </p:nvSpPr>
            <p:spPr>
              <a:xfrm>
                <a:off x="5562600" y="2372218"/>
                <a:ext cx="762000" cy="381000"/>
              </a:xfrm>
              <a:prstGeom prst="flowChartMagneticDisk">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900" dirty="0">
                  <a:solidFill>
                    <a:prstClr val="white"/>
                  </a:solidFill>
                  <a:latin typeface="Arial"/>
                </a:endParaRPr>
              </a:p>
            </p:txBody>
          </p:sp>
          <p:sp>
            <p:nvSpPr>
              <p:cNvPr id="32" name="Flowchart: Magnetic Disk 31"/>
              <p:cNvSpPr/>
              <p:nvPr/>
            </p:nvSpPr>
            <p:spPr>
              <a:xfrm>
                <a:off x="5562600" y="2753218"/>
                <a:ext cx="762000" cy="381000"/>
              </a:xfrm>
              <a:prstGeom prst="flowChartMagneticDisk">
                <a:avLst/>
              </a:prstGeom>
              <a:ln/>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sz="900" dirty="0">
                  <a:solidFill>
                    <a:prstClr val="white"/>
                  </a:solidFill>
                  <a:latin typeface="Arial"/>
                </a:endParaRPr>
              </a:p>
            </p:txBody>
          </p:sp>
        </p:grpSp>
        <p:grpSp>
          <p:nvGrpSpPr>
            <p:cNvPr id="11" name="Group 185"/>
            <p:cNvGrpSpPr/>
            <p:nvPr/>
          </p:nvGrpSpPr>
          <p:grpSpPr>
            <a:xfrm>
              <a:off x="4630882" y="4447683"/>
              <a:ext cx="381000" cy="581517"/>
              <a:chOff x="5562600" y="2002720"/>
              <a:chExt cx="762000" cy="1131498"/>
            </a:xfrm>
          </p:grpSpPr>
          <p:sp>
            <p:nvSpPr>
              <p:cNvPr id="27" name="Flowchart: Magnetic Disk 26"/>
              <p:cNvSpPr/>
              <p:nvPr/>
            </p:nvSpPr>
            <p:spPr>
              <a:xfrm>
                <a:off x="5562600" y="2002720"/>
                <a:ext cx="762000" cy="381000"/>
              </a:xfrm>
              <a:prstGeom prst="flowChartMagneticDisk">
                <a:avLst/>
              </a:prstGeom>
              <a:ln/>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sz="900" dirty="0">
                  <a:solidFill>
                    <a:prstClr val="white"/>
                  </a:solidFill>
                  <a:latin typeface="Arial"/>
                </a:endParaRPr>
              </a:p>
            </p:txBody>
          </p:sp>
          <p:sp>
            <p:nvSpPr>
              <p:cNvPr id="28" name="Flowchart: Magnetic Disk 27"/>
              <p:cNvSpPr/>
              <p:nvPr/>
            </p:nvSpPr>
            <p:spPr>
              <a:xfrm>
                <a:off x="5562600" y="2372218"/>
                <a:ext cx="762000" cy="381000"/>
              </a:xfrm>
              <a:prstGeom prst="flowChartMagneticDisk">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900" dirty="0">
                  <a:solidFill>
                    <a:prstClr val="white"/>
                  </a:solidFill>
                  <a:latin typeface="Arial"/>
                </a:endParaRPr>
              </a:p>
            </p:txBody>
          </p:sp>
          <p:sp>
            <p:nvSpPr>
              <p:cNvPr id="29" name="Flowchart: Magnetic Disk 28"/>
              <p:cNvSpPr/>
              <p:nvPr/>
            </p:nvSpPr>
            <p:spPr>
              <a:xfrm>
                <a:off x="5562600" y="2753218"/>
                <a:ext cx="762000" cy="381000"/>
              </a:xfrm>
              <a:prstGeom prst="flowChartMagneticDisk">
                <a:avLst/>
              </a:prstGeom>
              <a:ln/>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sz="900" dirty="0">
                  <a:solidFill>
                    <a:prstClr val="white"/>
                  </a:solidFill>
                  <a:latin typeface="Arial"/>
                </a:endParaRPr>
              </a:p>
            </p:txBody>
          </p:sp>
        </p:grpSp>
        <p:grpSp>
          <p:nvGrpSpPr>
            <p:cNvPr id="12" name="Group 189"/>
            <p:cNvGrpSpPr/>
            <p:nvPr/>
          </p:nvGrpSpPr>
          <p:grpSpPr>
            <a:xfrm>
              <a:off x="5372100" y="4447683"/>
              <a:ext cx="381000" cy="581517"/>
              <a:chOff x="5562600" y="2002720"/>
              <a:chExt cx="762000" cy="1131498"/>
            </a:xfrm>
          </p:grpSpPr>
          <p:sp>
            <p:nvSpPr>
              <p:cNvPr id="24" name="Flowchart: Magnetic Disk 23"/>
              <p:cNvSpPr/>
              <p:nvPr/>
            </p:nvSpPr>
            <p:spPr>
              <a:xfrm>
                <a:off x="5562600" y="2002720"/>
                <a:ext cx="762000" cy="381000"/>
              </a:xfrm>
              <a:prstGeom prst="flowChartMagneticDisk">
                <a:avLst/>
              </a:prstGeom>
              <a:ln/>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sz="900" dirty="0">
                  <a:solidFill>
                    <a:prstClr val="white"/>
                  </a:solidFill>
                  <a:latin typeface="Arial"/>
                </a:endParaRPr>
              </a:p>
            </p:txBody>
          </p:sp>
          <p:sp>
            <p:nvSpPr>
              <p:cNvPr id="25" name="Flowchart: Magnetic Disk 24"/>
              <p:cNvSpPr/>
              <p:nvPr/>
            </p:nvSpPr>
            <p:spPr>
              <a:xfrm>
                <a:off x="5562600" y="2372218"/>
                <a:ext cx="762000" cy="381000"/>
              </a:xfrm>
              <a:prstGeom prst="flowChartMagneticDisk">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900" dirty="0">
                  <a:solidFill>
                    <a:prstClr val="white"/>
                  </a:solidFill>
                  <a:latin typeface="Arial"/>
                </a:endParaRPr>
              </a:p>
            </p:txBody>
          </p:sp>
          <p:sp>
            <p:nvSpPr>
              <p:cNvPr id="26" name="Flowchart: Magnetic Disk 25"/>
              <p:cNvSpPr/>
              <p:nvPr/>
            </p:nvSpPr>
            <p:spPr>
              <a:xfrm>
                <a:off x="5562600" y="2753218"/>
                <a:ext cx="762000" cy="381000"/>
              </a:xfrm>
              <a:prstGeom prst="flowChartMagneticDisk">
                <a:avLst/>
              </a:prstGeom>
              <a:ln/>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sz="900" dirty="0">
                  <a:solidFill>
                    <a:prstClr val="white"/>
                  </a:solidFill>
                  <a:latin typeface="Arial"/>
                </a:endParaRPr>
              </a:p>
            </p:txBody>
          </p:sp>
        </p:grpSp>
        <p:sp>
          <p:nvSpPr>
            <p:cNvPr id="13" name="Flowchart: Magnetic Disk 12"/>
            <p:cNvSpPr/>
            <p:nvPr/>
          </p:nvSpPr>
          <p:spPr>
            <a:xfrm>
              <a:off x="3543300" y="4038600"/>
              <a:ext cx="2209800" cy="228600"/>
            </a:xfrm>
            <a:prstGeom prst="flowChartMagneticDisk">
              <a:avLst/>
            </a:prstGeom>
            <a:ln/>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900" dirty="0">
                  <a:solidFill>
                    <a:prstClr val="white"/>
                  </a:solidFill>
                  <a:latin typeface="Arial"/>
                </a:rPr>
                <a:t>DB Federation Layer</a:t>
              </a:r>
            </a:p>
          </p:txBody>
        </p:sp>
        <p:sp>
          <p:nvSpPr>
            <p:cNvPr id="14" name="Flowchart: Magnetic Disk 13"/>
            <p:cNvSpPr/>
            <p:nvPr/>
          </p:nvSpPr>
          <p:spPr>
            <a:xfrm>
              <a:off x="3543300" y="3429000"/>
              <a:ext cx="533400" cy="190500"/>
            </a:xfrm>
            <a:prstGeom prst="flowChartMagneticDisk">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900" dirty="0">
                  <a:solidFill>
                    <a:prstClr val="white"/>
                  </a:solidFill>
                  <a:latin typeface="Arial"/>
                </a:rPr>
                <a:t>Client</a:t>
              </a:r>
            </a:p>
          </p:txBody>
        </p:sp>
        <p:sp>
          <p:nvSpPr>
            <p:cNvPr id="15" name="Flowchart: Magnetic Disk 14"/>
            <p:cNvSpPr/>
            <p:nvPr/>
          </p:nvSpPr>
          <p:spPr>
            <a:xfrm>
              <a:off x="4381500" y="3429000"/>
              <a:ext cx="533400" cy="190500"/>
            </a:xfrm>
            <a:prstGeom prst="flowChartMagneticDisk">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900" dirty="0">
                  <a:solidFill>
                    <a:prstClr val="white"/>
                  </a:solidFill>
                  <a:latin typeface="Arial"/>
                </a:rPr>
                <a:t>Client</a:t>
              </a:r>
            </a:p>
          </p:txBody>
        </p:sp>
        <p:cxnSp>
          <p:nvCxnSpPr>
            <p:cNvPr id="16" name="Straight Connector 15"/>
            <p:cNvCxnSpPr>
              <a:stCxn id="14" idx="3"/>
            </p:cNvCxnSpPr>
            <p:nvPr/>
          </p:nvCxnSpPr>
          <p:spPr>
            <a:xfrm>
              <a:off x="3810000" y="3619500"/>
              <a:ext cx="114300" cy="4191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a:stCxn id="15" idx="3"/>
              <a:endCxn id="13" idx="1"/>
            </p:cNvCxnSpPr>
            <p:nvPr/>
          </p:nvCxnSpPr>
          <p:spPr>
            <a:xfrm>
              <a:off x="4648200" y="3619500"/>
              <a:ext cx="0" cy="4191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a:endCxn id="33" idx="1"/>
            </p:cNvCxnSpPr>
            <p:nvPr/>
          </p:nvCxnSpPr>
          <p:spPr>
            <a:xfrm>
              <a:off x="3733800" y="4267200"/>
              <a:ext cx="0" cy="18048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4267200" y="4267200"/>
              <a:ext cx="0" cy="18048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a:endCxn id="27" idx="1"/>
            </p:cNvCxnSpPr>
            <p:nvPr/>
          </p:nvCxnSpPr>
          <p:spPr>
            <a:xfrm>
              <a:off x="4821382" y="4267200"/>
              <a:ext cx="0" cy="18048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5524500" y="4267200"/>
              <a:ext cx="0" cy="18048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3467100" y="3962400"/>
              <a:ext cx="2438400" cy="0"/>
            </a:xfrm>
            <a:prstGeom prst="line">
              <a:avLst/>
            </a:prstGeom>
            <a:ln w="25400">
              <a:solidFill>
                <a:schemeClr val="accent4"/>
              </a:solidFill>
              <a:prstDash val="dash"/>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3505200" y="4343400"/>
              <a:ext cx="2438400" cy="0"/>
            </a:xfrm>
            <a:prstGeom prst="line">
              <a:avLst/>
            </a:prstGeom>
            <a:ln w="25400">
              <a:solidFill>
                <a:schemeClr val="accent4"/>
              </a:solidFill>
              <a:prstDash val="dash"/>
            </a:ln>
          </p:spPr>
          <p:style>
            <a:lnRef idx="1">
              <a:schemeClr val="accent1"/>
            </a:lnRef>
            <a:fillRef idx="0">
              <a:schemeClr val="accent1"/>
            </a:fillRef>
            <a:effectRef idx="0">
              <a:schemeClr val="accent1"/>
            </a:effectRef>
            <a:fontRef idx="minor">
              <a:schemeClr val="tx1"/>
            </a:fontRef>
          </p:style>
        </p:cxnSp>
      </p:grpSp>
      <p:grpSp>
        <p:nvGrpSpPr>
          <p:cNvPr id="36" name="Group 8"/>
          <p:cNvGrpSpPr/>
          <p:nvPr/>
        </p:nvGrpSpPr>
        <p:grpSpPr>
          <a:xfrm>
            <a:off x="1702010" y="3747924"/>
            <a:ext cx="736390" cy="1024357"/>
            <a:chOff x="7691171" y="1598902"/>
            <a:chExt cx="797172" cy="1614091"/>
          </a:xfrm>
        </p:grpSpPr>
        <p:sp>
          <p:nvSpPr>
            <p:cNvPr id="37" name="Flowchart: Magnetic Disk 9"/>
            <p:cNvSpPr/>
            <p:nvPr/>
          </p:nvSpPr>
          <p:spPr>
            <a:xfrm>
              <a:off x="7691173" y="1598902"/>
              <a:ext cx="797170" cy="534699"/>
            </a:xfrm>
            <a:prstGeom prst="flowChartMagneticDisk">
              <a:avLst/>
            </a:prstGeom>
            <a:ln/>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700" dirty="0">
                  <a:solidFill>
                    <a:prstClr val="white"/>
                  </a:solidFill>
                  <a:latin typeface="Arial"/>
                </a:rPr>
                <a:t>Meta-data </a:t>
              </a:r>
              <a:r>
                <a:rPr lang="en-US" sz="700" dirty="0" err="1">
                  <a:solidFill>
                    <a:prstClr val="white"/>
                  </a:solidFill>
                  <a:latin typeface="Arial"/>
                </a:rPr>
                <a:t>Mgr</a:t>
              </a:r>
              <a:endParaRPr lang="en-US" sz="700" dirty="0">
                <a:solidFill>
                  <a:prstClr val="white"/>
                </a:solidFill>
                <a:latin typeface="Arial"/>
              </a:endParaRPr>
            </a:p>
          </p:txBody>
        </p:sp>
        <p:sp>
          <p:nvSpPr>
            <p:cNvPr id="38" name="Flowchart: Magnetic Disk 10"/>
            <p:cNvSpPr/>
            <p:nvPr/>
          </p:nvSpPr>
          <p:spPr>
            <a:xfrm>
              <a:off x="7691171" y="2133601"/>
              <a:ext cx="797169" cy="533399"/>
            </a:xfrm>
            <a:prstGeom prst="flowChartMagneticDisk">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700" dirty="0">
                  <a:solidFill>
                    <a:prstClr val="white"/>
                  </a:solidFill>
                  <a:latin typeface="Arial"/>
                </a:rPr>
                <a:t>SQL Engine</a:t>
              </a:r>
            </a:p>
          </p:txBody>
        </p:sp>
        <p:sp>
          <p:nvSpPr>
            <p:cNvPr id="39" name="Flowchart: Magnetic Disk 11"/>
            <p:cNvSpPr/>
            <p:nvPr/>
          </p:nvSpPr>
          <p:spPr>
            <a:xfrm>
              <a:off x="7691171" y="2679594"/>
              <a:ext cx="797169" cy="533399"/>
            </a:xfrm>
            <a:prstGeom prst="flowChartMagneticDisk">
              <a:avLst/>
            </a:prstGeom>
            <a:ln/>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700" dirty="0">
                  <a:solidFill>
                    <a:prstClr val="white"/>
                  </a:solidFill>
                  <a:latin typeface="Arial"/>
                </a:rPr>
                <a:t>Storage </a:t>
              </a:r>
              <a:r>
                <a:rPr lang="en-US" sz="700" dirty="0" err="1">
                  <a:solidFill>
                    <a:prstClr val="white"/>
                  </a:solidFill>
                  <a:latin typeface="Arial"/>
                </a:rPr>
                <a:t>Mgr</a:t>
              </a:r>
              <a:endParaRPr lang="en-US" sz="700" dirty="0">
                <a:solidFill>
                  <a:prstClr val="white"/>
                </a:solidFill>
                <a:latin typeface="Arial"/>
              </a:endParaRPr>
            </a:p>
          </p:txBody>
        </p:sp>
      </p:grpSp>
      <p:cxnSp>
        <p:nvCxnSpPr>
          <p:cNvPr id="40" name="Straight Arrow Connector 39"/>
          <p:cNvCxnSpPr>
            <a:endCxn id="37" idx="4"/>
          </p:cNvCxnSpPr>
          <p:nvPr/>
        </p:nvCxnSpPr>
        <p:spPr>
          <a:xfrm flipH="1" flipV="1">
            <a:off x="2438400" y="3917592"/>
            <a:ext cx="392508" cy="87014"/>
          </a:xfrm>
          <a:prstGeom prst="straightConnector1">
            <a:avLst/>
          </a:prstGeom>
          <a:ln w="12700">
            <a:solidFill>
              <a:schemeClr val="bg2">
                <a:lumMod val="75000"/>
              </a:schemeClr>
            </a:solidFill>
            <a:prstDash val="dash"/>
            <a:tailEnd type="arrow"/>
          </a:ln>
        </p:spPr>
        <p:style>
          <a:lnRef idx="1">
            <a:schemeClr val="accent1"/>
          </a:lnRef>
          <a:fillRef idx="0">
            <a:schemeClr val="accent1"/>
          </a:fillRef>
          <a:effectRef idx="0">
            <a:schemeClr val="accent1"/>
          </a:effectRef>
          <a:fontRef idx="minor">
            <a:schemeClr val="tx1"/>
          </a:fontRef>
        </p:style>
      </p:cxnSp>
      <p:graphicFrame>
        <p:nvGraphicFramePr>
          <p:cNvPr id="41" name="Table 40"/>
          <p:cNvGraphicFramePr>
            <a:graphicFrameLocks noGrp="1"/>
          </p:cNvGraphicFramePr>
          <p:nvPr>
            <p:extLst/>
          </p:nvPr>
        </p:nvGraphicFramePr>
        <p:xfrm>
          <a:off x="2761850" y="1625762"/>
          <a:ext cx="2209800" cy="1219200"/>
        </p:xfrm>
        <a:graphic>
          <a:graphicData uri="http://schemas.openxmlformats.org/drawingml/2006/table">
            <a:tbl>
              <a:tblPr firstRow="1" bandRow="1">
                <a:tableStyleId>{073A0DAA-6AF3-43AB-8588-CEC1D06C72B9}</a:tableStyleId>
              </a:tblPr>
              <a:tblGrid>
                <a:gridCol w="2209800">
                  <a:extLst>
                    <a:ext uri="{9D8B030D-6E8A-4147-A177-3AD203B41FA5}">
                      <a16:colId xmlns:a16="http://schemas.microsoft.com/office/drawing/2014/main" val="20000"/>
                    </a:ext>
                  </a:extLst>
                </a:gridCol>
              </a:tblGrid>
              <a:tr h="168628">
                <a:tc>
                  <a:txBody>
                    <a:bodyPr/>
                    <a:lstStyle/>
                    <a:p>
                      <a:pPr algn="ctr"/>
                      <a:r>
                        <a:rPr lang="en-US" sz="1400" dirty="0" err="1"/>
                        <a:t>Sharded</a:t>
                      </a:r>
                      <a:r>
                        <a:rPr lang="en-US" sz="1400" dirty="0"/>
                        <a:t> MPP</a:t>
                      </a:r>
                    </a:p>
                  </a:txBody>
                  <a:tcPr>
                    <a:solidFill>
                      <a:schemeClr val="bg1">
                        <a:lumMod val="50000"/>
                      </a:schemeClr>
                    </a:solidFill>
                  </a:tcPr>
                </a:tc>
                <a:extLst>
                  <a:ext uri="{0D108BD9-81ED-4DB2-BD59-A6C34878D82A}">
                    <a16:rowId xmlns:a16="http://schemas.microsoft.com/office/drawing/2014/main" val="10000"/>
                  </a:ext>
                </a:extLst>
              </a:tr>
              <a:tr h="158911">
                <a:tc>
                  <a:txBody>
                    <a:bodyPr/>
                    <a:lstStyle/>
                    <a:p>
                      <a:r>
                        <a:rPr lang="en-US" sz="1200" dirty="0"/>
                        <a:t>Multiple</a:t>
                      </a:r>
                      <a:r>
                        <a:rPr lang="en-US" sz="1200" baseline="0" dirty="0"/>
                        <a:t> DBs unified at Application layer</a:t>
                      </a:r>
                      <a:endParaRPr lang="en-US" sz="1200" dirty="0"/>
                    </a:p>
                  </a:txBody>
                  <a:tcPr/>
                </a:tc>
                <a:extLst>
                  <a:ext uri="{0D108BD9-81ED-4DB2-BD59-A6C34878D82A}">
                    <a16:rowId xmlns:a16="http://schemas.microsoft.com/office/drawing/2014/main" val="10001"/>
                  </a:ext>
                </a:extLst>
              </a:tr>
              <a:tr h="316779">
                <a:tc>
                  <a:txBody>
                    <a:bodyPr/>
                    <a:lstStyle/>
                    <a:p>
                      <a:r>
                        <a:rPr lang="en-US" sz="1200" dirty="0"/>
                        <a:t>Web Apps: eCommerce, Social</a:t>
                      </a:r>
                    </a:p>
                  </a:txBody>
                  <a:tcPr/>
                </a:tc>
                <a:extLst>
                  <a:ext uri="{0D108BD9-81ED-4DB2-BD59-A6C34878D82A}">
                    <a16:rowId xmlns:a16="http://schemas.microsoft.com/office/drawing/2014/main" val="10002"/>
                  </a:ext>
                </a:extLst>
              </a:tr>
            </a:tbl>
          </a:graphicData>
        </a:graphic>
      </p:graphicFrame>
      <p:grpSp>
        <p:nvGrpSpPr>
          <p:cNvPr id="42" name="Group 41"/>
          <p:cNvGrpSpPr/>
          <p:nvPr/>
        </p:nvGrpSpPr>
        <p:grpSpPr>
          <a:xfrm>
            <a:off x="2761850" y="2909723"/>
            <a:ext cx="2209800" cy="1676400"/>
            <a:chOff x="609600" y="3352800"/>
            <a:chExt cx="2438400" cy="1676400"/>
          </a:xfrm>
        </p:grpSpPr>
        <p:grpSp>
          <p:nvGrpSpPr>
            <p:cNvPr id="43" name="Group 21"/>
            <p:cNvGrpSpPr/>
            <p:nvPr/>
          </p:nvGrpSpPr>
          <p:grpSpPr>
            <a:xfrm>
              <a:off x="685800" y="4447683"/>
              <a:ext cx="381000" cy="581517"/>
              <a:chOff x="5562600" y="2002720"/>
              <a:chExt cx="762000" cy="1131498"/>
            </a:xfrm>
          </p:grpSpPr>
          <p:sp>
            <p:nvSpPr>
              <p:cNvPr id="67" name="Flowchart: Magnetic Disk 66"/>
              <p:cNvSpPr/>
              <p:nvPr/>
            </p:nvSpPr>
            <p:spPr>
              <a:xfrm>
                <a:off x="5562600" y="2002720"/>
                <a:ext cx="762000" cy="381000"/>
              </a:xfrm>
              <a:prstGeom prst="flowChartMagneticDisk">
                <a:avLst/>
              </a:prstGeom>
              <a:ln/>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sz="900" dirty="0">
                  <a:solidFill>
                    <a:prstClr val="white"/>
                  </a:solidFill>
                  <a:latin typeface="Arial"/>
                </a:endParaRPr>
              </a:p>
            </p:txBody>
          </p:sp>
          <p:sp>
            <p:nvSpPr>
              <p:cNvPr id="68" name="Flowchart: Magnetic Disk 67"/>
              <p:cNvSpPr/>
              <p:nvPr/>
            </p:nvSpPr>
            <p:spPr>
              <a:xfrm>
                <a:off x="5562600" y="2372218"/>
                <a:ext cx="762000" cy="381000"/>
              </a:xfrm>
              <a:prstGeom prst="flowChartMagneticDisk">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900" dirty="0">
                  <a:solidFill>
                    <a:prstClr val="white"/>
                  </a:solidFill>
                  <a:latin typeface="Arial"/>
                </a:endParaRPr>
              </a:p>
            </p:txBody>
          </p:sp>
          <p:sp>
            <p:nvSpPr>
              <p:cNvPr id="69" name="Flowchart: Magnetic Disk 68"/>
              <p:cNvSpPr/>
              <p:nvPr/>
            </p:nvSpPr>
            <p:spPr>
              <a:xfrm>
                <a:off x="5562600" y="2753218"/>
                <a:ext cx="762000" cy="381000"/>
              </a:xfrm>
              <a:prstGeom prst="flowChartMagneticDisk">
                <a:avLst/>
              </a:prstGeom>
              <a:ln/>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sz="900" dirty="0">
                  <a:solidFill>
                    <a:prstClr val="white"/>
                  </a:solidFill>
                  <a:latin typeface="Arial"/>
                </a:endParaRPr>
              </a:p>
            </p:txBody>
          </p:sp>
        </p:grpSp>
        <p:grpSp>
          <p:nvGrpSpPr>
            <p:cNvPr id="44" name="Group 36"/>
            <p:cNvGrpSpPr/>
            <p:nvPr/>
          </p:nvGrpSpPr>
          <p:grpSpPr>
            <a:xfrm>
              <a:off x="1219200" y="4447683"/>
              <a:ext cx="381000" cy="581517"/>
              <a:chOff x="5562600" y="2002720"/>
              <a:chExt cx="762000" cy="1131498"/>
            </a:xfrm>
          </p:grpSpPr>
          <p:sp>
            <p:nvSpPr>
              <p:cNvPr id="64" name="Flowchart: Magnetic Disk 63"/>
              <p:cNvSpPr/>
              <p:nvPr/>
            </p:nvSpPr>
            <p:spPr>
              <a:xfrm>
                <a:off x="5562600" y="2002720"/>
                <a:ext cx="762000" cy="381000"/>
              </a:xfrm>
              <a:prstGeom prst="flowChartMagneticDisk">
                <a:avLst/>
              </a:prstGeom>
              <a:ln/>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sz="900" dirty="0">
                  <a:solidFill>
                    <a:prstClr val="white"/>
                  </a:solidFill>
                  <a:latin typeface="Arial"/>
                </a:endParaRPr>
              </a:p>
            </p:txBody>
          </p:sp>
          <p:sp>
            <p:nvSpPr>
              <p:cNvPr id="65" name="Flowchart: Magnetic Disk 64"/>
              <p:cNvSpPr/>
              <p:nvPr/>
            </p:nvSpPr>
            <p:spPr>
              <a:xfrm>
                <a:off x="5562600" y="2372218"/>
                <a:ext cx="762000" cy="381000"/>
              </a:xfrm>
              <a:prstGeom prst="flowChartMagneticDisk">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900" dirty="0">
                  <a:solidFill>
                    <a:prstClr val="white"/>
                  </a:solidFill>
                  <a:latin typeface="Arial"/>
                </a:endParaRPr>
              </a:p>
            </p:txBody>
          </p:sp>
          <p:sp>
            <p:nvSpPr>
              <p:cNvPr id="66" name="Flowchart: Magnetic Disk 65"/>
              <p:cNvSpPr/>
              <p:nvPr/>
            </p:nvSpPr>
            <p:spPr>
              <a:xfrm>
                <a:off x="5562600" y="2753218"/>
                <a:ext cx="762000" cy="381000"/>
              </a:xfrm>
              <a:prstGeom prst="flowChartMagneticDisk">
                <a:avLst/>
              </a:prstGeom>
              <a:ln/>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sz="900" dirty="0">
                  <a:solidFill>
                    <a:prstClr val="white"/>
                  </a:solidFill>
                  <a:latin typeface="Arial"/>
                </a:endParaRPr>
              </a:p>
            </p:txBody>
          </p:sp>
        </p:grpSp>
        <p:grpSp>
          <p:nvGrpSpPr>
            <p:cNvPr id="45" name="Group 40"/>
            <p:cNvGrpSpPr/>
            <p:nvPr/>
          </p:nvGrpSpPr>
          <p:grpSpPr>
            <a:xfrm>
              <a:off x="1773382" y="4447683"/>
              <a:ext cx="381000" cy="581517"/>
              <a:chOff x="5562600" y="2002720"/>
              <a:chExt cx="762000" cy="1131498"/>
            </a:xfrm>
          </p:grpSpPr>
          <p:sp>
            <p:nvSpPr>
              <p:cNvPr id="61" name="Flowchart: Magnetic Disk 60"/>
              <p:cNvSpPr/>
              <p:nvPr/>
            </p:nvSpPr>
            <p:spPr>
              <a:xfrm>
                <a:off x="5562600" y="2002720"/>
                <a:ext cx="762000" cy="381000"/>
              </a:xfrm>
              <a:prstGeom prst="flowChartMagneticDisk">
                <a:avLst/>
              </a:prstGeom>
              <a:ln/>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sz="900" dirty="0">
                  <a:solidFill>
                    <a:prstClr val="white"/>
                  </a:solidFill>
                  <a:latin typeface="Arial"/>
                </a:endParaRPr>
              </a:p>
            </p:txBody>
          </p:sp>
          <p:sp>
            <p:nvSpPr>
              <p:cNvPr id="62" name="Flowchart: Magnetic Disk 61"/>
              <p:cNvSpPr/>
              <p:nvPr/>
            </p:nvSpPr>
            <p:spPr>
              <a:xfrm>
                <a:off x="5562600" y="2372218"/>
                <a:ext cx="762000" cy="381000"/>
              </a:xfrm>
              <a:prstGeom prst="flowChartMagneticDisk">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900" dirty="0">
                  <a:solidFill>
                    <a:prstClr val="white"/>
                  </a:solidFill>
                  <a:latin typeface="Arial"/>
                </a:endParaRPr>
              </a:p>
            </p:txBody>
          </p:sp>
          <p:sp>
            <p:nvSpPr>
              <p:cNvPr id="63" name="Flowchart: Magnetic Disk 62"/>
              <p:cNvSpPr/>
              <p:nvPr/>
            </p:nvSpPr>
            <p:spPr>
              <a:xfrm>
                <a:off x="5562600" y="2753218"/>
                <a:ext cx="762000" cy="381000"/>
              </a:xfrm>
              <a:prstGeom prst="flowChartMagneticDisk">
                <a:avLst/>
              </a:prstGeom>
              <a:ln/>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sz="900" dirty="0">
                  <a:solidFill>
                    <a:prstClr val="white"/>
                  </a:solidFill>
                  <a:latin typeface="Arial"/>
                </a:endParaRPr>
              </a:p>
            </p:txBody>
          </p:sp>
        </p:grpSp>
        <p:grpSp>
          <p:nvGrpSpPr>
            <p:cNvPr id="46" name="Group 44"/>
            <p:cNvGrpSpPr/>
            <p:nvPr/>
          </p:nvGrpSpPr>
          <p:grpSpPr>
            <a:xfrm>
              <a:off x="2514600" y="4447683"/>
              <a:ext cx="381000" cy="581517"/>
              <a:chOff x="5562600" y="2002720"/>
              <a:chExt cx="762000" cy="1131498"/>
            </a:xfrm>
          </p:grpSpPr>
          <p:sp>
            <p:nvSpPr>
              <p:cNvPr id="58" name="Flowchart: Magnetic Disk 57"/>
              <p:cNvSpPr/>
              <p:nvPr/>
            </p:nvSpPr>
            <p:spPr>
              <a:xfrm>
                <a:off x="5562600" y="2002720"/>
                <a:ext cx="762000" cy="381000"/>
              </a:xfrm>
              <a:prstGeom prst="flowChartMagneticDisk">
                <a:avLst/>
              </a:prstGeom>
              <a:ln/>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sz="900" dirty="0">
                  <a:solidFill>
                    <a:prstClr val="white"/>
                  </a:solidFill>
                  <a:latin typeface="Arial"/>
                </a:endParaRPr>
              </a:p>
            </p:txBody>
          </p:sp>
          <p:sp>
            <p:nvSpPr>
              <p:cNvPr id="59" name="Flowchart: Magnetic Disk 58"/>
              <p:cNvSpPr/>
              <p:nvPr/>
            </p:nvSpPr>
            <p:spPr>
              <a:xfrm>
                <a:off x="5562600" y="2372218"/>
                <a:ext cx="762000" cy="381000"/>
              </a:xfrm>
              <a:prstGeom prst="flowChartMagneticDisk">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900" dirty="0">
                  <a:solidFill>
                    <a:prstClr val="white"/>
                  </a:solidFill>
                  <a:latin typeface="Arial"/>
                </a:endParaRPr>
              </a:p>
            </p:txBody>
          </p:sp>
          <p:sp>
            <p:nvSpPr>
              <p:cNvPr id="60" name="Flowchart: Magnetic Disk 59"/>
              <p:cNvSpPr/>
              <p:nvPr/>
            </p:nvSpPr>
            <p:spPr>
              <a:xfrm>
                <a:off x="5562600" y="2753218"/>
                <a:ext cx="762000" cy="381000"/>
              </a:xfrm>
              <a:prstGeom prst="flowChartMagneticDisk">
                <a:avLst/>
              </a:prstGeom>
              <a:ln/>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sz="900" dirty="0">
                  <a:solidFill>
                    <a:prstClr val="white"/>
                  </a:solidFill>
                  <a:latin typeface="Arial"/>
                </a:endParaRPr>
              </a:p>
            </p:txBody>
          </p:sp>
        </p:grpSp>
        <p:sp>
          <p:nvSpPr>
            <p:cNvPr id="47" name="Flowchart: Magnetic Disk 46"/>
            <p:cNvSpPr/>
            <p:nvPr/>
          </p:nvSpPr>
          <p:spPr>
            <a:xfrm>
              <a:off x="685800" y="3657600"/>
              <a:ext cx="2209800" cy="228600"/>
            </a:xfrm>
            <a:prstGeom prst="flowChartMagneticDisk">
              <a:avLst/>
            </a:prstGeom>
            <a:ln/>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900" dirty="0">
                  <a:solidFill>
                    <a:prstClr val="white"/>
                  </a:solidFill>
                  <a:latin typeface="Arial"/>
                </a:rPr>
                <a:t>Application Layer</a:t>
              </a:r>
            </a:p>
          </p:txBody>
        </p:sp>
        <p:sp>
          <p:nvSpPr>
            <p:cNvPr id="48" name="Flowchart: Magnetic Disk 47"/>
            <p:cNvSpPr/>
            <p:nvPr/>
          </p:nvSpPr>
          <p:spPr>
            <a:xfrm>
              <a:off x="685800" y="3352800"/>
              <a:ext cx="533400" cy="190500"/>
            </a:xfrm>
            <a:prstGeom prst="flowChartMagneticDisk">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900" dirty="0">
                  <a:solidFill>
                    <a:prstClr val="white"/>
                  </a:solidFill>
                  <a:latin typeface="Arial"/>
                </a:rPr>
                <a:t>Client</a:t>
              </a:r>
            </a:p>
          </p:txBody>
        </p:sp>
        <p:sp>
          <p:nvSpPr>
            <p:cNvPr id="49" name="Flowchart: Magnetic Disk 48"/>
            <p:cNvSpPr/>
            <p:nvPr/>
          </p:nvSpPr>
          <p:spPr>
            <a:xfrm>
              <a:off x="1366345" y="3352800"/>
              <a:ext cx="533400" cy="190500"/>
            </a:xfrm>
            <a:prstGeom prst="flowChartMagneticDisk">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900" dirty="0">
                  <a:solidFill>
                    <a:prstClr val="white"/>
                  </a:solidFill>
                  <a:latin typeface="Arial"/>
                </a:rPr>
                <a:t>Client</a:t>
              </a:r>
            </a:p>
          </p:txBody>
        </p:sp>
        <p:cxnSp>
          <p:nvCxnSpPr>
            <p:cNvPr id="50" name="Straight Connector 49"/>
            <p:cNvCxnSpPr>
              <a:stCxn id="48" idx="3"/>
            </p:cNvCxnSpPr>
            <p:nvPr/>
          </p:nvCxnSpPr>
          <p:spPr>
            <a:xfrm>
              <a:off x="952500" y="3543300"/>
              <a:ext cx="57150" cy="1143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a:stCxn id="49" idx="3"/>
              <a:endCxn id="47" idx="1"/>
            </p:cNvCxnSpPr>
            <p:nvPr/>
          </p:nvCxnSpPr>
          <p:spPr>
            <a:xfrm rot="16200000" flipH="1">
              <a:off x="1654722" y="3521622"/>
              <a:ext cx="114300" cy="15765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a:endCxn id="67" idx="1"/>
            </p:cNvCxnSpPr>
            <p:nvPr/>
          </p:nvCxnSpPr>
          <p:spPr>
            <a:xfrm>
              <a:off x="876300" y="3886200"/>
              <a:ext cx="0" cy="56148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1409700" y="3886200"/>
              <a:ext cx="0" cy="56148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a:endCxn id="61" idx="1"/>
            </p:cNvCxnSpPr>
            <p:nvPr/>
          </p:nvCxnSpPr>
          <p:spPr>
            <a:xfrm>
              <a:off x="1963882" y="3886200"/>
              <a:ext cx="0" cy="56148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2667000" y="3886200"/>
              <a:ext cx="0" cy="56148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609600" y="3962400"/>
              <a:ext cx="2438400" cy="0"/>
            </a:xfrm>
            <a:prstGeom prst="line">
              <a:avLst/>
            </a:prstGeom>
            <a:ln w="25400">
              <a:solidFill>
                <a:schemeClr val="accent4"/>
              </a:solidFill>
              <a:prstDash val="dash"/>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609600" y="4343400"/>
              <a:ext cx="2438400" cy="0"/>
            </a:xfrm>
            <a:prstGeom prst="line">
              <a:avLst/>
            </a:prstGeom>
            <a:ln w="25400">
              <a:solidFill>
                <a:schemeClr val="accent4"/>
              </a:solidFill>
              <a:prstDash val="dash"/>
            </a:ln>
          </p:spPr>
          <p:style>
            <a:lnRef idx="1">
              <a:schemeClr val="accent1"/>
            </a:lnRef>
            <a:fillRef idx="0">
              <a:schemeClr val="accent1"/>
            </a:fillRef>
            <a:effectRef idx="0">
              <a:schemeClr val="accent1"/>
            </a:effectRef>
            <a:fontRef idx="minor">
              <a:schemeClr val="tx1"/>
            </a:fontRef>
          </p:style>
        </p:cxnSp>
      </p:grpSp>
      <p:graphicFrame>
        <p:nvGraphicFramePr>
          <p:cNvPr id="70" name="Table 69"/>
          <p:cNvGraphicFramePr>
            <a:graphicFrameLocks noGrp="1"/>
          </p:cNvGraphicFramePr>
          <p:nvPr>
            <p:extLst/>
          </p:nvPr>
        </p:nvGraphicFramePr>
        <p:xfrm>
          <a:off x="2761850" y="4795471"/>
          <a:ext cx="2209800" cy="1127760"/>
        </p:xfrm>
        <a:graphic>
          <a:graphicData uri="http://schemas.openxmlformats.org/drawingml/2006/table">
            <a:tbl>
              <a:tblPr firstRow="1" bandRow="1">
                <a:tableStyleId>{073A0DAA-6AF3-43AB-8588-CEC1D06C72B9}</a:tableStyleId>
              </a:tblPr>
              <a:tblGrid>
                <a:gridCol w="2209800">
                  <a:extLst>
                    <a:ext uri="{9D8B030D-6E8A-4147-A177-3AD203B41FA5}">
                      <a16:colId xmlns:a16="http://schemas.microsoft.com/office/drawing/2014/main" val="20000"/>
                    </a:ext>
                  </a:extLst>
                </a:gridCol>
              </a:tblGrid>
              <a:tr h="158911">
                <a:tc>
                  <a:txBody>
                    <a:bodyPr/>
                    <a:lstStyle/>
                    <a:p>
                      <a:r>
                        <a:rPr lang="en-US" sz="1200" b="0" dirty="0">
                          <a:solidFill>
                            <a:schemeClr val="tx1"/>
                          </a:solidFill>
                        </a:rPr>
                        <a:t>Scale by adding full</a:t>
                      </a:r>
                      <a:r>
                        <a:rPr lang="en-US" sz="1200" b="0" baseline="0" dirty="0">
                          <a:solidFill>
                            <a:schemeClr val="tx1"/>
                          </a:solidFill>
                        </a:rPr>
                        <a:t> instances of DB.  Integration across shards done outside </a:t>
                      </a:r>
                      <a:r>
                        <a:rPr lang="en-US" sz="1200" b="0" baseline="0" dirty="0" err="1">
                          <a:solidFill>
                            <a:schemeClr val="tx1"/>
                          </a:solidFill>
                        </a:rPr>
                        <a:t>DBs.</a:t>
                      </a:r>
                      <a:endParaRPr lang="en-US" sz="1200" b="0" baseline="0" dirty="0">
                        <a:solidFill>
                          <a:schemeClr val="tx1"/>
                        </a:solidFill>
                      </a:endParaRPr>
                    </a:p>
                    <a:p>
                      <a:endParaRPr lang="en-US" sz="1200" b="0" dirty="0">
                        <a:solidFill>
                          <a:schemeClr val="tx1"/>
                        </a:solidFill>
                      </a:endParaRPr>
                    </a:p>
                  </a:txBody>
                  <a:tcPr>
                    <a:solidFill>
                      <a:schemeClr val="bg1">
                        <a:lumMod val="75000"/>
                      </a:schemeClr>
                    </a:solidFill>
                  </a:tcPr>
                </a:tc>
                <a:extLst>
                  <a:ext uri="{0D108BD9-81ED-4DB2-BD59-A6C34878D82A}">
                    <a16:rowId xmlns:a16="http://schemas.microsoft.com/office/drawing/2014/main" val="10000"/>
                  </a:ext>
                </a:extLst>
              </a:tr>
              <a:tr h="158911">
                <a:tc>
                  <a:txBody>
                    <a:bodyPr/>
                    <a:lstStyle/>
                    <a:p>
                      <a:pPr algn="ctr"/>
                      <a:r>
                        <a:rPr lang="en-US" sz="1400" dirty="0">
                          <a:solidFill>
                            <a:schemeClr val="bg1"/>
                          </a:solidFill>
                        </a:rPr>
                        <a:t>Custom-built</a:t>
                      </a:r>
                    </a:p>
                  </a:txBody>
                  <a:tcPr>
                    <a:solidFill>
                      <a:schemeClr val="bg1">
                        <a:lumMod val="50000"/>
                      </a:schemeClr>
                    </a:solidFill>
                  </a:tcPr>
                </a:tc>
                <a:extLst>
                  <a:ext uri="{0D108BD9-81ED-4DB2-BD59-A6C34878D82A}">
                    <a16:rowId xmlns:a16="http://schemas.microsoft.com/office/drawing/2014/main" val="10001"/>
                  </a:ext>
                </a:extLst>
              </a:tr>
            </a:tbl>
          </a:graphicData>
        </a:graphic>
      </p:graphicFrame>
      <p:grpSp>
        <p:nvGrpSpPr>
          <p:cNvPr id="71" name="Group 70"/>
          <p:cNvGrpSpPr/>
          <p:nvPr/>
        </p:nvGrpSpPr>
        <p:grpSpPr>
          <a:xfrm>
            <a:off x="8019651" y="3045846"/>
            <a:ext cx="2223655" cy="1610819"/>
            <a:chOff x="6629400" y="2879322"/>
            <a:chExt cx="2223655" cy="1610819"/>
          </a:xfrm>
        </p:grpSpPr>
        <p:sp>
          <p:nvSpPr>
            <p:cNvPr id="72" name="Flowchart: Magnetic Disk 71"/>
            <p:cNvSpPr/>
            <p:nvPr/>
          </p:nvSpPr>
          <p:spPr>
            <a:xfrm>
              <a:off x="6755606" y="4060342"/>
              <a:ext cx="1864519" cy="223371"/>
            </a:xfrm>
            <a:prstGeom prst="flowChartMagneticDisk">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900" dirty="0">
                  <a:solidFill>
                    <a:prstClr val="white"/>
                  </a:solidFill>
                  <a:latin typeface="Arial"/>
                </a:rPr>
                <a:t>Natively-parallel SQL Engine</a:t>
              </a:r>
            </a:p>
          </p:txBody>
        </p:sp>
        <p:sp>
          <p:nvSpPr>
            <p:cNvPr id="73" name="Flowchart: Magnetic Disk 72"/>
            <p:cNvSpPr/>
            <p:nvPr/>
          </p:nvSpPr>
          <p:spPr>
            <a:xfrm>
              <a:off x="6755606" y="4283713"/>
              <a:ext cx="345281" cy="195809"/>
            </a:xfrm>
            <a:prstGeom prst="flowChartMagneticDisk">
              <a:avLst/>
            </a:prstGeom>
            <a:ln/>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sz="900" dirty="0">
                <a:solidFill>
                  <a:prstClr val="white"/>
                </a:solidFill>
                <a:latin typeface="Arial"/>
              </a:endParaRPr>
            </a:p>
          </p:txBody>
        </p:sp>
        <p:sp>
          <p:nvSpPr>
            <p:cNvPr id="74" name="Flowchart: Magnetic Disk 73"/>
            <p:cNvSpPr/>
            <p:nvPr/>
          </p:nvSpPr>
          <p:spPr>
            <a:xfrm>
              <a:off x="7060406" y="2879322"/>
              <a:ext cx="483394" cy="190500"/>
            </a:xfrm>
            <a:prstGeom prst="flowChartMagneticDisk">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900" dirty="0">
                  <a:solidFill>
                    <a:prstClr val="white"/>
                  </a:solidFill>
                  <a:latin typeface="Arial"/>
                </a:rPr>
                <a:t>Client</a:t>
              </a:r>
            </a:p>
          </p:txBody>
        </p:sp>
        <p:sp>
          <p:nvSpPr>
            <p:cNvPr id="75" name="Flowchart: Magnetic Disk 74"/>
            <p:cNvSpPr/>
            <p:nvPr/>
          </p:nvSpPr>
          <p:spPr>
            <a:xfrm>
              <a:off x="7974806" y="2879322"/>
              <a:ext cx="483394" cy="190500"/>
            </a:xfrm>
            <a:prstGeom prst="flowChartMagneticDisk">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900" dirty="0">
                  <a:solidFill>
                    <a:prstClr val="white"/>
                  </a:solidFill>
                  <a:latin typeface="Arial"/>
                </a:rPr>
                <a:t>Client</a:t>
              </a:r>
            </a:p>
          </p:txBody>
        </p:sp>
        <p:cxnSp>
          <p:nvCxnSpPr>
            <p:cNvPr id="76" name="Straight Connector 75"/>
            <p:cNvCxnSpPr>
              <a:stCxn id="74" idx="3"/>
              <a:endCxn id="85" idx="1"/>
            </p:cNvCxnSpPr>
            <p:nvPr/>
          </p:nvCxnSpPr>
          <p:spPr>
            <a:xfrm rot="16200000" flipH="1">
              <a:off x="7082111" y="3289813"/>
              <a:ext cx="756691" cy="31670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a:stCxn id="75" idx="3"/>
              <a:endCxn id="85" idx="1"/>
            </p:cNvCxnSpPr>
            <p:nvPr/>
          </p:nvCxnSpPr>
          <p:spPr>
            <a:xfrm rot="5400000">
              <a:off x="7539312" y="3149321"/>
              <a:ext cx="756691" cy="59769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flipH="1">
              <a:off x="7100887" y="3995909"/>
              <a:ext cx="345282" cy="715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flipH="1">
              <a:off x="7446169" y="4022322"/>
              <a:ext cx="69056" cy="5412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a:off x="7722394" y="4022322"/>
              <a:ext cx="183756" cy="4518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a:off x="7791450" y="3995909"/>
              <a:ext cx="648100" cy="8053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2" name="Flowchart: Magnetic Disk 81"/>
            <p:cNvSpPr/>
            <p:nvPr/>
          </p:nvSpPr>
          <p:spPr>
            <a:xfrm>
              <a:off x="7239000" y="4283713"/>
              <a:ext cx="345281" cy="195809"/>
            </a:xfrm>
            <a:prstGeom prst="flowChartMagneticDisk">
              <a:avLst/>
            </a:prstGeom>
            <a:ln/>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sz="900" dirty="0">
                <a:solidFill>
                  <a:prstClr val="white"/>
                </a:solidFill>
                <a:latin typeface="Arial"/>
              </a:endParaRPr>
            </a:p>
          </p:txBody>
        </p:sp>
        <p:sp>
          <p:nvSpPr>
            <p:cNvPr id="83" name="Flowchart: Magnetic Disk 82"/>
            <p:cNvSpPr/>
            <p:nvPr/>
          </p:nvSpPr>
          <p:spPr>
            <a:xfrm>
              <a:off x="7722394" y="4283713"/>
              <a:ext cx="345281" cy="195809"/>
            </a:xfrm>
            <a:prstGeom prst="flowChartMagneticDisk">
              <a:avLst/>
            </a:prstGeom>
            <a:ln/>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sz="900" dirty="0">
                <a:solidFill>
                  <a:prstClr val="white"/>
                </a:solidFill>
                <a:latin typeface="Arial"/>
              </a:endParaRPr>
            </a:p>
          </p:txBody>
        </p:sp>
        <p:sp>
          <p:nvSpPr>
            <p:cNvPr id="84" name="Flowchart: Magnetic Disk 83"/>
            <p:cNvSpPr/>
            <p:nvPr/>
          </p:nvSpPr>
          <p:spPr>
            <a:xfrm>
              <a:off x="8343900" y="4294332"/>
              <a:ext cx="345281" cy="195809"/>
            </a:xfrm>
            <a:prstGeom prst="flowChartMagneticDisk">
              <a:avLst/>
            </a:prstGeom>
            <a:ln/>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sz="900" dirty="0">
                <a:solidFill>
                  <a:prstClr val="white"/>
                </a:solidFill>
                <a:latin typeface="Arial"/>
              </a:endParaRPr>
            </a:p>
          </p:txBody>
        </p:sp>
        <p:sp>
          <p:nvSpPr>
            <p:cNvPr id="85" name="Flowchart: Magnetic Disk 84"/>
            <p:cNvSpPr/>
            <p:nvPr/>
          </p:nvSpPr>
          <p:spPr>
            <a:xfrm>
              <a:off x="7446169" y="3826513"/>
              <a:ext cx="345281" cy="195809"/>
            </a:xfrm>
            <a:prstGeom prst="flowChartMagneticDisk">
              <a:avLst/>
            </a:prstGeom>
            <a:ln/>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sz="900" dirty="0">
                <a:solidFill>
                  <a:prstClr val="white"/>
                </a:solidFill>
                <a:latin typeface="Arial"/>
              </a:endParaRPr>
            </a:p>
          </p:txBody>
        </p:sp>
        <p:cxnSp>
          <p:nvCxnSpPr>
            <p:cNvPr id="86" name="Straight Connector 85"/>
            <p:cNvCxnSpPr/>
            <p:nvPr/>
          </p:nvCxnSpPr>
          <p:spPr>
            <a:xfrm>
              <a:off x="6822200" y="3734247"/>
              <a:ext cx="1864600" cy="17814"/>
            </a:xfrm>
            <a:prstGeom prst="line">
              <a:avLst/>
            </a:prstGeom>
            <a:ln w="25400">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87" name="Right Brace 86"/>
            <p:cNvSpPr/>
            <p:nvPr/>
          </p:nvSpPr>
          <p:spPr>
            <a:xfrm>
              <a:off x="8610600" y="3200400"/>
              <a:ext cx="242455" cy="682532"/>
            </a:xfrm>
            <a:prstGeom prst="rightBrace">
              <a:avLst>
                <a:gd name="adj1" fmla="val 95583"/>
                <a:gd name="adj2" fmla="val 50000"/>
              </a:avLst>
            </a:prstGeom>
            <a:ln w="1270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prstClr val="black"/>
                </a:solidFill>
                <a:latin typeface="Arial"/>
              </a:endParaRPr>
            </a:p>
          </p:txBody>
        </p:sp>
        <p:sp>
          <p:nvSpPr>
            <p:cNvPr id="88" name="Left Brace 87"/>
            <p:cNvSpPr/>
            <p:nvPr/>
          </p:nvSpPr>
          <p:spPr>
            <a:xfrm>
              <a:off x="6652740" y="3262166"/>
              <a:ext cx="205260" cy="632528"/>
            </a:xfrm>
            <a:prstGeom prst="leftBrace">
              <a:avLst>
                <a:gd name="adj1" fmla="val 88930"/>
                <a:gd name="adj2" fmla="val 50000"/>
              </a:avLst>
            </a:prstGeom>
            <a:noFill/>
            <a:ln w="1270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prstClr val="black"/>
                </a:solidFill>
                <a:latin typeface="Arial"/>
              </a:endParaRPr>
            </a:p>
          </p:txBody>
        </p:sp>
        <p:sp>
          <p:nvSpPr>
            <p:cNvPr id="89" name="TextBox 88"/>
            <p:cNvSpPr txBox="1"/>
            <p:nvPr/>
          </p:nvSpPr>
          <p:spPr>
            <a:xfrm>
              <a:off x="6629400" y="3435805"/>
              <a:ext cx="2191550" cy="261610"/>
            </a:xfrm>
            <a:prstGeom prst="rect">
              <a:avLst/>
            </a:prstGeom>
            <a:noFill/>
          </p:spPr>
          <p:txBody>
            <a:bodyPr wrap="square" rtlCol="0" anchor="ctr">
              <a:spAutoFit/>
            </a:bodyPr>
            <a:lstStyle/>
            <a:p>
              <a:pPr algn="ctr"/>
              <a:r>
                <a:rPr lang="en-US" sz="1100" b="1" dirty="0">
                  <a:solidFill>
                    <a:srgbClr val="4BACC6">
                      <a:lumMod val="60000"/>
                      <a:lumOff val="40000"/>
                    </a:srgbClr>
                  </a:solidFill>
                  <a:latin typeface="Arial"/>
                </a:rPr>
                <a:t>Overhead eliminated</a:t>
              </a:r>
            </a:p>
          </p:txBody>
        </p:sp>
        <p:cxnSp>
          <p:nvCxnSpPr>
            <p:cNvPr id="90" name="Straight Connector 89"/>
            <p:cNvCxnSpPr/>
            <p:nvPr/>
          </p:nvCxnSpPr>
          <p:spPr>
            <a:xfrm>
              <a:off x="6837751" y="3421365"/>
              <a:ext cx="1855481" cy="7635"/>
            </a:xfrm>
            <a:prstGeom prst="line">
              <a:avLst/>
            </a:prstGeom>
            <a:ln w="25400">
              <a:solidFill>
                <a:schemeClr val="accent4"/>
              </a:solidFill>
              <a:prstDash val="dash"/>
            </a:ln>
          </p:spPr>
          <p:style>
            <a:lnRef idx="1">
              <a:schemeClr val="accent1"/>
            </a:lnRef>
            <a:fillRef idx="0">
              <a:schemeClr val="accent1"/>
            </a:fillRef>
            <a:effectRef idx="0">
              <a:schemeClr val="accent1"/>
            </a:effectRef>
            <a:fontRef idx="minor">
              <a:schemeClr val="tx1"/>
            </a:fontRef>
          </p:style>
        </p:cxnSp>
      </p:grpSp>
      <p:graphicFrame>
        <p:nvGraphicFramePr>
          <p:cNvPr id="91" name="Table 90"/>
          <p:cNvGraphicFramePr>
            <a:graphicFrameLocks noGrp="1"/>
          </p:cNvGraphicFramePr>
          <p:nvPr>
            <p:extLst/>
          </p:nvPr>
        </p:nvGraphicFramePr>
        <p:xfrm>
          <a:off x="5396752" y="1611640"/>
          <a:ext cx="2209800" cy="1078779"/>
        </p:xfrm>
        <a:graphic>
          <a:graphicData uri="http://schemas.openxmlformats.org/drawingml/2006/table">
            <a:tbl>
              <a:tblPr firstRow="1" bandRow="1">
                <a:tableStyleId>{073A0DAA-6AF3-43AB-8588-CEC1D06C72B9}</a:tableStyleId>
              </a:tblPr>
              <a:tblGrid>
                <a:gridCol w="2209800">
                  <a:extLst>
                    <a:ext uri="{9D8B030D-6E8A-4147-A177-3AD203B41FA5}">
                      <a16:colId xmlns:a16="http://schemas.microsoft.com/office/drawing/2014/main" val="20000"/>
                    </a:ext>
                  </a:extLst>
                </a:gridCol>
              </a:tblGrid>
              <a:tr h="168628">
                <a:tc>
                  <a:txBody>
                    <a:bodyPr/>
                    <a:lstStyle/>
                    <a:p>
                      <a:pPr algn="ctr"/>
                      <a:r>
                        <a:rPr lang="en-US" sz="1400" dirty="0"/>
                        <a:t>Federated MPP</a:t>
                      </a:r>
                    </a:p>
                  </a:txBody>
                  <a:tcPr>
                    <a:solidFill>
                      <a:schemeClr val="bg1">
                        <a:lumMod val="50000"/>
                      </a:schemeClr>
                    </a:solidFill>
                  </a:tcPr>
                </a:tc>
                <a:extLst>
                  <a:ext uri="{0D108BD9-81ED-4DB2-BD59-A6C34878D82A}">
                    <a16:rowId xmlns:a16="http://schemas.microsoft.com/office/drawing/2014/main" val="10000"/>
                  </a:ext>
                </a:extLst>
              </a:tr>
              <a:tr h="158911">
                <a:tc>
                  <a:txBody>
                    <a:bodyPr/>
                    <a:lstStyle/>
                    <a:p>
                      <a:r>
                        <a:rPr lang="en-US" sz="1200" dirty="0"/>
                        <a:t>Multiple</a:t>
                      </a:r>
                      <a:r>
                        <a:rPr lang="en-US" sz="1200" baseline="0" dirty="0"/>
                        <a:t> DBs unified at Federation layer</a:t>
                      </a:r>
                      <a:endParaRPr lang="en-US" sz="1200" dirty="0"/>
                    </a:p>
                  </a:txBody>
                  <a:tcPr/>
                </a:tc>
                <a:extLst>
                  <a:ext uri="{0D108BD9-81ED-4DB2-BD59-A6C34878D82A}">
                    <a16:rowId xmlns:a16="http://schemas.microsoft.com/office/drawing/2014/main" val="10001"/>
                  </a:ext>
                </a:extLst>
              </a:tr>
              <a:tr h="316779">
                <a:tc>
                  <a:txBody>
                    <a:bodyPr/>
                    <a:lstStyle/>
                    <a:p>
                      <a:r>
                        <a:rPr lang="en-US" sz="1200" dirty="0"/>
                        <a:t>DW / Analytics</a:t>
                      </a:r>
                    </a:p>
                  </a:txBody>
                  <a:tcPr/>
                </a:tc>
                <a:extLst>
                  <a:ext uri="{0D108BD9-81ED-4DB2-BD59-A6C34878D82A}">
                    <a16:rowId xmlns:a16="http://schemas.microsoft.com/office/drawing/2014/main" val="10002"/>
                  </a:ext>
                </a:extLst>
              </a:tr>
            </a:tbl>
          </a:graphicData>
        </a:graphic>
      </p:graphicFrame>
      <p:graphicFrame>
        <p:nvGraphicFramePr>
          <p:cNvPr id="92" name="Table 91"/>
          <p:cNvGraphicFramePr>
            <a:graphicFrameLocks noGrp="1"/>
          </p:cNvGraphicFramePr>
          <p:nvPr>
            <p:extLst/>
          </p:nvPr>
        </p:nvGraphicFramePr>
        <p:xfrm>
          <a:off x="5396752" y="4781348"/>
          <a:ext cx="2209800" cy="1127760"/>
        </p:xfrm>
        <a:graphic>
          <a:graphicData uri="http://schemas.openxmlformats.org/drawingml/2006/table">
            <a:tbl>
              <a:tblPr firstRow="1" bandRow="1">
                <a:tableStyleId>{073A0DAA-6AF3-43AB-8588-CEC1D06C72B9}</a:tableStyleId>
              </a:tblPr>
              <a:tblGrid>
                <a:gridCol w="2209800">
                  <a:extLst>
                    <a:ext uri="{9D8B030D-6E8A-4147-A177-3AD203B41FA5}">
                      <a16:colId xmlns:a16="http://schemas.microsoft.com/office/drawing/2014/main" val="20000"/>
                    </a:ext>
                  </a:extLst>
                </a:gridCol>
              </a:tblGrid>
              <a:tr h="158911">
                <a:tc>
                  <a:txBody>
                    <a:bodyPr/>
                    <a:lstStyle/>
                    <a:p>
                      <a:pPr marL="0" marR="0" indent="0" algn="l" defTabSz="914353" rtl="0" eaLnBrk="1" fontAlgn="auto" latinLnBrk="0" hangingPunct="1">
                        <a:lnSpc>
                          <a:spcPct val="100000"/>
                        </a:lnSpc>
                        <a:spcBef>
                          <a:spcPts val="0"/>
                        </a:spcBef>
                        <a:spcAft>
                          <a:spcPts val="0"/>
                        </a:spcAft>
                        <a:buClrTx/>
                        <a:buSzTx/>
                        <a:buFontTx/>
                        <a:buNone/>
                        <a:tabLst/>
                        <a:defRPr/>
                      </a:pPr>
                      <a:r>
                        <a:rPr lang="en-US" sz="1200" b="0" dirty="0">
                          <a:solidFill>
                            <a:schemeClr val="tx1"/>
                          </a:solidFill>
                        </a:rPr>
                        <a:t>Scale by adding full</a:t>
                      </a:r>
                      <a:r>
                        <a:rPr lang="en-US" sz="1200" b="0" baseline="0" dirty="0">
                          <a:solidFill>
                            <a:schemeClr val="tx1"/>
                          </a:solidFill>
                        </a:rPr>
                        <a:t> instances of DB, one per CPU core. Integration across shards done outside </a:t>
                      </a:r>
                      <a:r>
                        <a:rPr lang="en-US" sz="1200" b="0" baseline="0" dirty="0" err="1">
                          <a:solidFill>
                            <a:schemeClr val="tx1"/>
                          </a:solidFill>
                        </a:rPr>
                        <a:t>DBs.</a:t>
                      </a:r>
                      <a:endParaRPr lang="en-US" sz="1200" b="0" dirty="0">
                        <a:solidFill>
                          <a:schemeClr val="tx1"/>
                        </a:solidFill>
                      </a:endParaRPr>
                    </a:p>
                  </a:txBody>
                  <a:tcPr>
                    <a:solidFill>
                      <a:schemeClr val="bg1">
                        <a:lumMod val="75000"/>
                      </a:schemeClr>
                    </a:solidFill>
                  </a:tcPr>
                </a:tc>
                <a:extLst>
                  <a:ext uri="{0D108BD9-81ED-4DB2-BD59-A6C34878D82A}">
                    <a16:rowId xmlns:a16="http://schemas.microsoft.com/office/drawing/2014/main" val="10000"/>
                  </a:ext>
                </a:extLst>
              </a:tr>
              <a:tr h="158911">
                <a:tc>
                  <a:txBody>
                    <a:bodyPr/>
                    <a:lstStyle/>
                    <a:p>
                      <a:pPr algn="ctr"/>
                      <a:r>
                        <a:rPr lang="en-US" sz="1400" dirty="0">
                          <a:solidFill>
                            <a:schemeClr val="bg1"/>
                          </a:solidFill>
                        </a:rPr>
                        <a:t>Redshift,</a:t>
                      </a:r>
                      <a:r>
                        <a:rPr lang="en-US" sz="1400" baseline="0" dirty="0">
                          <a:solidFill>
                            <a:schemeClr val="bg1"/>
                          </a:solidFill>
                        </a:rPr>
                        <a:t> Azure SQL DW</a:t>
                      </a:r>
                      <a:endParaRPr lang="en-US" sz="1400" dirty="0">
                        <a:solidFill>
                          <a:schemeClr val="bg1"/>
                        </a:solidFill>
                      </a:endParaRPr>
                    </a:p>
                  </a:txBody>
                  <a:tcPr>
                    <a:solidFill>
                      <a:schemeClr val="bg1">
                        <a:lumMod val="50000"/>
                      </a:schemeClr>
                    </a:solidFill>
                  </a:tcPr>
                </a:tc>
                <a:extLst>
                  <a:ext uri="{0D108BD9-81ED-4DB2-BD59-A6C34878D82A}">
                    <a16:rowId xmlns:a16="http://schemas.microsoft.com/office/drawing/2014/main" val="10001"/>
                  </a:ext>
                </a:extLst>
              </a:tr>
            </a:tbl>
          </a:graphicData>
        </a:graphic>
      </p:graphicFrame>
      <p:graphicFrame>
        <p:nvGraphicFramePr>
          <p:cNvPr id="93" name="Table 92"/>
          <p:cNvGraphicFramePr>
            <a:graphicFrameLocks noGrp="1"/>
          </p:cNvGraphicFramePr>
          <p:nvPr>
            <p:extLst/>
          </p:nvPr>
        </p:nvGraphicFramePr>
        <p:xfrm>
          <a:off x="7987552" y="1625763"/>
          <a:ext cx="2209800" cy="1078779"/>
        </p:xfrm>
        <a:graphic>
          <a:graphicData uri="http://schemas.openxmlformats.org/drawingml/2006/table">
            <a:tbl>
              <a:tblPr firstRow="1" bandRow="1">
                <a:tableStyleId>{073A0DAA-6AF3-43AB-8588-CEC1D06C72B9}</a:tableStyleId>
              </a:tblPr>
              <a:tblGrid>
                <a:gridCol w="2209800">
                  <a:extLst>
                    <a:ext uri="{9D8B030D-6E8A-4147-A177-3AD203B41FA5}">
                      <a16:colId xmlns:a16="http://schemas.microsoft.com/office/drawing/2014/main" val="20000"/>
                    </a:ext>
                  </a:extLst>
                </a:gridCol>
              </a:tblGrid>
              <a:tr h="168628">
                <a:tc>
                  <a:txBody>
                    <a:bodyPr/>
                    <a:lstStyle/>
                    <a:p>
                      <a:pPr algn="ctr"/>
                      <a:r>
                        <a:rPr lang="en-US" sz="1400" dirty="0"/>
                        <a:t>True MPP</a:t>
                      </a:r>
                    </a:p>
                  </a:txBody>
                  <a:tcPr>
                    <a:solidFill>
                      <a:schemeClr val="bg1">
                        <a:lumMod val="50000"/>
                      </a:schemeClr>
                    </a:solidFill>
                  </a:tcPr>
                </a:tc>
                <a:extLst>
                  <a:ext uri="{0D108BD9-81ED-4DB2-BD59-A6C34878D82A}">
                    <a16:rowId xmlns:a16="http://schemas.microsoft.com/office/drawing/2014/main" val="10000"/>
                  </a:ext>
                </a:extLst>
              </a:tr>
              <a:tr h="158911">
                <a:tc>
                  <a:txBody>
                    <a:bodyPr/>
                    <a:lstStyle/>
                    <a:p>
                      <a:r>
                        <a:rPr lang="en-US" sz="1200" dirty="0"/>
                        <a:t>Single DB with distributed storage and SQL execution</a:t>
                      </a:r>
                    </a:p>
                  </a:txBody>
                  <a:tcPr/>
                </a:tc>
                <a:extLst>
                  <a:ext uri="{0D108BD9-81ED-4DB2-BD59-A6C34878D82A}">
                    <a16:rowId xmlns:a16="http://schemas.microsoft.com/office/drawing/2014/main" val="10001"/>
                  </a:ext>
                </a:extLst>
              </a:tr>
              <a:tr h="316779">
                <a:tc>
                  <a:txBody>
                    <a:bodyPr/>
                    <a:lstStyle/>
                    <a:p>
                      <a:r>
                        <a:rPr lang="en-US" sz="1200" dirty="0"/>
                        <a:t>DW / Analytics</a:t>
                      </a:r>
                    </a:p>
                  </a:txBody>
                  <a:tcPr/>
                </a:tc>
                <a:extLst>
                  <a:ext uri="{0D108BD9-81ED-4DB2-BD59-A6C34878D82A}">
                    <a16:rowId xmlns:a16="http://schemas.microsoft.com/office/drawing/2014/main" val="10002"/>
                  </a:ext>
                </a:extLst>
              </a:tr>
            </a:tbl>
          </a:graphicData>
        </a:graphic>
      </p:graphicFrame>
      <p:graphicFrame>
        <p:nvGraphicFramePr>
          <p:cNvPr id="94" name="Table 93"/>
          <p:cNvGraphicFramePr>
            <a:graphicFrameLocks noGrp="1"/>
          </p:cNvGraphicFramePr>
          <p:nvPr>
            <p:extLst/>
          </p:nvPr>
        </p:nvGraphicFramePr>
        <p:xfrm>
          <a:off x="7987552" y="4795471"/>
          <a:ext cx="2209800" cy="1127760"/>
        </p:xfrm>
        <a:graphic>
          <a:graphicData uri="http://schemas.openxmlformats.org/drawingml/2006/table">
            <a:tbl>
              <a:tblPr firstRow="1" bandRow="1">
                <a:tableStyleId>{073A0DAA-6AF3-43AB-8588-CEC1D06C72B9}</a:tableStyleId>
              </a:tblPr>
              <a:tblGrid>
                <a:gridCol w="2209800">
                  <a:extLst>
                    <a:ext uri="{9D8B030D-6E8A-4147-A177-3AD203B41FA5}">
                      <a16:colId xmlns:a16="http://schemas.microsoft.com/office/drawing/2014/main" val="20000"/>
                    </a:ext>
                  </a:extLst>
                </a:gridCol>
              </a:tblGrid>
              <a:tr h="158911">
                <a:tc>
                  <a:txBody>
                    <a:bodyPr/>
                    <a:lstStyle/>
                    <a:p>
                      <a:r>
                        <a:rPr lang="en-US" sz="1200" b="0" dirty="0">
                          <a:solidFill>
                            <a:schemeClr val="tx1"/>
                          </a:solidFill>
                        </a:rPr>
                        <a:t>Scale by adding nodes of</a:t>
                      </a:r>
                      <a:r>
                        <a:rPr lang="en-US" sz="1200" b="0" baseline="0" dirty="0">
                          <a:solidFill>
                            <a:schemeClr val="tx1"/>
                          </a:solidFill>
                        </a:rPr>
                        <a:t> </a:t>
                      </a:r>
                      <a:r>
                        <a:rPr lang="en-US" sz="1200" b="0" dirty="0">
                          <a:solidFill>
                            <a:schemeClr val="tx1"/>
                          </a:solidFill>
                        </a:rPr>
                        <a:t>multi-threaded execution</a:t>
                      </a:r>
                      <a:r>
                        <a:rPr lang="en-US" sz="1200" b="0" baseline="0" dirty="0">
                          <a:solidFill>
                            <a:schemeClr val="tx1"/>
                          </a:solidFill>
                        </a:rPr>
                        <a:t> engines. Integration across nodes done inside engine.</a:t>
                      </a:r>
                      <a:endParaRPr lang="en-US" sz="1200" b="0" dirty="0">
                        <a:solidFill>
                          <a:schemeClr val="tx1"/>
                        </a:solidFill>
                      </a:endParaRPr>
                    </a:p>
                  </a:txBody>
                  <a:tcPr>
                    <a:solidFill>
                      <a:schemeClr val="bg1">
                        <a:lumMod val="75000"/>
                      </a:schemeClr>
                    </a:solidFill>
                  </a:tcPr>
                </a:tc>
                <a:extLst>
                  <a:ext uri="{0D108BD9-81ED-4DB2-BD59-A6C34878D82A}">
                    <a16:rowId xmlns:a16="http://schemas.microsoft.com/office/drawing/2014/main" val="10000"/>
                  </a:ext>
                </a:extLst>
              </a:tr>
              <a:tr h="158911">
                <a:tc>
                  <a:txBody>
                    <a:bodyPr/>
                    <a:lstStyle/>
                    <a:p>
                      <a:pPr algn="ctr"/>
                      <a:r>
                        <a:rPr lang="en-US" sz="1400" dirty="0">
                          <a:solidFill>
                            <a:schemeClr val="bg1"/>
                          </a:solidFill>
                        </a:rPr>
                        <a:t>Teradata, </a:t>
                      </a:r>
                      <a:r>
                        <a:rPr lang="en-US" sz="1400" dirty="0" err="1">
                          <a:solidFill>
                            <a:schemeClr val="bg1"/>
                          </a:solidFill>
                        </a:rPr>
                        <a:t>XtremeData</a:t>
                      </a:r>
                      <a:endParaRPr lang="en-US" sz="1400" dirty="0">
                        <a:solidFill>
                          <a:schemeClr val="bg1"/>
                        </a:solidFill>
                      </a:endParaRPr>
                    </a:p>
                  </a:txBody>
                  <a:tcPr>
                    <a:solidFill>
                      <a:schemeClr val="bg1">
                        <a:lumMod val="50000"/>
                      </a:schemeClr>
                    </a:solidFill>
                  </a:tcPr>
                </a:tc>
                <a:extLst>
                  <a:ext uri="{0D108BD9-81ED-4DB2-BD59-A6C34878D82A}">
                    <a16:rowId xmlns:a16="http://schemas.microsoft.com/office/drawing/2014/main" val="10001"/>
                  </a:ext>
                </a:extLst>
              </a:tr>
            </a:tbl>
          </a:graphicData>
        </a:graphic>
      </p:graphicFrame>
      <p:cxnSp>
        <p:nvCxnSpPr>
          <p:cNvPr id="95" name="Straight Arrow Connector 94"/>
          <p:cNvCxnSpPr/>
          <p:nvPr/>
        </p:nvCxnSpPr>
        <p:spPr>
          <a:xfrm flipH="1">
            <a:off x="2463978" y="4460854"/>
            <a:ext cx="304585" cy="138808"/>
          </a:xfrm>
          <a:prstGeom prst="straightConnector1">
            <a:avLst/>
          </a:prstGeom>
          <a:ln w="12700">
            <a:solidFill>
              <a:schemeClr val="bg2">
                <a:lumMod val="75000"/>
              </a:schemeClr>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96" name="Straight Arrow Connector 95"/>
          <p:cNvCxnSpPr/>
          <p:nvPr/>
        </p:nvCxnSpPr>
        <p:spPr>
          <a:xfrm flipH="1" flipV="1">
            <a:off x="2466975" y="4265046"/>
            <a:ext cx="461964" cy="16279"/>
          </a:xfrm>
          <a:prstGeom prst="straightConnector1">
            <a:avLst/>
          </a:prstGeom>
          <a:ln w="12700">
            <a:solidFill>
              <a:schemeClr val="bg2">
                <a:lumMod val="75000"/>
              </a:schemeClr>
            </a:solidFill>
            <a:prstDash val="dash"/>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309294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a:t>Cassandra Users (</a:t>
            </a:r>
            <a:r>
              <a:rPr lang="en-US" sz="3600" b="1" dirty="0" err="1"/>
              <a:t>DataStax</a:t>
            </a:r>
            <a:r>
              <a:rPr lang="en-US" sz="3600" b="1" dirty="0"/>
              <a:t>)</a:t>
            </a:r>
            <a:br>
              <a:rPr lang="en-US" sz="3600" b="1" dirty="0"/>
            </a:br>
            <a:r>
              <a:rPr lang="en-US" sz="1300" b="1" dirty="0">
                <a:hlinkClick r:id="rId2"/>
              </a:rPr>
              <a:t>http://www.datastax.com/wp-content/uploads/2012/10/WP-DataStax-WhyNoSQL.pdf?2</a:t>
            </a:r>
            <a:r>
              <a:rPr lang="en-US" sz="1300" b="1" dirty="0"/>
              <a:t> </a:t>
            </a:r>
          </a:p>
        </p:txBody>
      </p:sp>
      <p:sp>
        <p:nvSpPr>
          <p:cNvPr id="4" name="Footer Placeholder 3"/>
          <p:cNvSpPr>
            <a:spLocks noGrp="1"/>
          </p:cNvSpPr>
          <p:nvPr>
            <p:ph type="ftr" sz="quarter" idx="11"/>
          </p:nvPr>
        </p:nvSpPr>
        <p:spPr/>
        <p:txBody>
          <a:bodyPr/>
          <a:lstStyle/>
          <a:p>
            <a:r>
              <a:rPr lang="en-US">
                <a:solidFill>
                  <a:prstClr val="black">
                    <a:tint val="75000"/>
                  </a:prstClr>
                </a:solidFill>
                <a:latin typeface="Arial"/>
              </a:rPr>
              <a:t>DGB 5/2013</a:t>
            </a:r>
          </a:p>
        </p:txBody>
      </p:sp>
      <p:sp>
        <p:nvSpPr>
          <p:cNvPr id="5" name="Slide Number Placeholder 4"/>
          <p:cNvSpPr>
            <a:spLocks noGrp="1"/>
          </p:cNvSpPr>
          <p:nvPr>
            <p:ph type="sldNum" sz="quarter" idx="12"/>
          </p:nvPr>
        </p:nvSpPr>
        <p:spPr/>
        <p:txBody>
          <a:bodyPr/>
          <a:lstStyle/>
          <a:p>
            <a:fld id="{B94A0634-974A-46A7-B268-05D2A189DA49}" type="slidenum">
              <a:rPr lang="en-US">
                <a:solidFill>
                  <a:prstClr val="black">
                    <a:tint val="75000"/>
                  </a:prstClr>
                </a:solidFill>
                <a:latin typeface="Arial"/>
              </a:rPr>
              <a:pPr/>
              <a:t>60</a:t>
            </a:fld>
            <a:endParaRPr lang="en-US">
              <a:solidFill>
                <a:prstClr val="black">
                  <a:tint val="75000"/>
                </a:prstClr>
              </a:solidFill>
              <a:latin typeface="Arial"/>
            </a:endParaRPr>
          </a:p>
        </p:txBody>
      </p:sp>
      <p:pic>
        <p:nvPicPr>
          <p:cNvPr id="2355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3200" y="1295401"/>
            <a:ext cx="6553200" cy="4845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7320713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Cassandra Overview</a:t>
            </a:r>
          </a:p>
        </p:txBody>
      </p:sp>
      <p:sp>
        <p:nvSpPr>
          <p:cNvPr id="4" name="Footer Placeholder 3"/>
          <p:cNvSpPr>
            <a:spLocks noGrp="1"/>
          </p:cNvSpPr>
          <p:nvPr>
            <p:ph type="ftr" sz="quarter" idx="11"/>
          </p:nvPr>
        </p:nvSpPr>
        <p:spPr/>
        <p:txBody>
          <a:bodyPr/>
          <a:lstStyle/>
          <a:p>
            <a:r>
              <a:rPr lang="en-US">
                <a:solidFill>
                  <a:prstClr val="black">
                    <a:tint val="75000"/>
                  </a:prstClr>
                </a:solidFill>
                <a:latin typeface="Arial"/>
              </a:rPr>
              <a:t>DGB 5/2013</a:t>
            </a:r>
          </a:p>
        </p:txBody>
      </p:sp>
      <p:sp>
        <p:nvSpPr>
          <p:cNvPr id="5" name="Slide Number Placeholder 4"/>
          <p:cNvSpPr>
            <a:spLocks noGrp="1"/>
          </p:cNvSpPr>
          <p:nvPr>
            <p:ph type="sldNum" sz="quarter" idx="12"/>
          </p:nvPr>
        </p:nvSpPr>
        <p:spPr/>
        <p:txBody>
          <a:bodyPr/>
          <a:lstStyle/>
          <a:p>
            <a:fld id="{B94A0634-974A-46A7-B268-05D2A189DA49}" type="slidenum">
              <a:rPr lang="en-US">
                <a:solidFill>
                  <a:prstClr val="black">
                    <a:tint val="75000"/>
                  </a:prstClr>
                </a:solidFill>
                <a:latin typeface="Arial"/>
              </a:rPr>
              <a:pPr/>
              <a:t>61</a:t>
            </a:fld>
            <a:endParaRPr lang="en-US">
              <a:solidFill>
                <a:prstClr val="black">
                  <a:tint val="75000"/>
                </a:prstClr>
              </a:solidFill>
              <a:latin typeface="Arial"/>
            </a:endParaRPr>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28900" y="1295401"/>
            <a:ext cx="6934200" cy="5210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2499055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Cassandra Overview</a:t>
            </a:r>
          </a:p>
        </p:txBody>
      </p:sp>
      <p:sp>
        <p:nvSpPr>
          <p:cNvPr id="4" name="Footer Placeholder 3"/>
          <p:cNvSpPr>
            <a:spLocks noGrp="1"/>
          </p:cNvSpPr>
          <p:nvPr>
            <p:ph type="ftr" sz="quarter" idx="11"/>
          </p:nvPr>
        </p:nvSpPr>
        <p:spPr/>
        <p:txBody>
          <a:bodyPr/>
          <a:lstStyle/>
          <a:p>
            <a:r>
              <a:rPr lang="en-US">
                <a:solidFill>
                  <a:prstClr val="black">
                    <a:tint val="75000"/>
                  </a:prstClr>
                </a:solidFill>
                <a:latin typeface="Arial"/>
              </a:rPr>
              <a:t>DGB 5/2013</a:t>
            </a:r>
          </a:p>
        </p:txBody>
      </p:sp>
      <p:sp>
        <p:nvSpPr>
          <p:cNvPr id="5" name="Slide Number Placeholder 4"/>
          <p:cNvSpPr>
            <a:spLocks noGrp="1"/>
          </p:cNvSpPr>
          <p:nvPr>
            <p:ph type="sldNum" sz="quarter" idx="12"/>
          </p:nvPr>
        </p:nvSpPr>
        <p:spPr/>
        <p:txBody>
          <a:bodyPr/>
          <a:lstStyle/>
          <a:p>
            <a:fld id="{B94A0634-974A-46A7-B268-05D2A189DA49}" type="slidenum">
              <a:rPr lang="en-US">
                <a:solidFill>
                  <a:prstClr val="black">
                    <a:tint val="75000"/>
                  </a:prstClr>
                </a:solidFill>
                <a:latin typeface="Arial"/>
              </a:rPr>
              <a:pPr/>
              <a:t>62</a:t>
            </a:fld>
            <a:endParaRPr lang="en-US">
              <a:solidFill>
                <a:prstClr val="black">
                  <a:tint val="75000"/>
                </a:prstClr>
              </a:solidFill>
              <a:latin typeface="Arial"/>
            </a:endParaRPr>
          </a:p>
        </p:txBody>
      </p:sp>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28900" y="1295401"/>
            <a:ext cx="6934200" cy="5210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7776950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Cassandra Overview</a:t>
            </a:r>
            <a:br>
              <a:rPr lang="en-US" dirty="0"/>
            </a:br>
            <a:r>
              <a:rPr lang="en-US" dirty="0"/>
              <a:t>Consistency</a:t>
            </a:r>
          </a:p>
        </p:txBody>
      </p:sp>
      <p:sp>
        <p:nvSpPr>
          <p:cNvPr id="3" name="Content Placeholder 2"/>
          <p:cNvSpPr>
            <a:spLocks noGrp="1"/>
          </p:cNvSpPr>
          <p:nvPr>
            <p:ph idx="1"/>
          </p:nvPr>
        </p:nvSpPr>
        <p:spPr/>
        <p:txBody>
          <a:bodyPr/>
          <a:lstStyle/>
          <a:p>
            <a:r>
              <a:rPr lang="en-US" dirty="0"/>
              <a:t>Let:</a:t>
            </a:r>
          </a:p>
          <a:p>
            <a:pPr lvl="2"/>
            <a:r>
              <a:rPr lang="en-US" dirty="0"/>
              <a:t>N = Total Number of Replicas</a:t>
            </a:r>
          </a:p>
          <a:p>
            <a:pPr lvl="2"/>
            <a:r>
              <a:rPr lang="en-US" dirty="0"/>
              <a:t>R = Replicas read before a response is returned</a:t>
            </a:r>
          </a:p>
          <a:p>
            <a:pPr lvl="2"/>
            <a:r>
              <a:rPr lang="en-US" dirty="0"/>
              <a:t>W = Replicas written to before a write is a success</a:t>
            </a:r>
          </a:p>
          <a:p>
            <a:r>
              <a:rPr lang="en-US" dirty="0"/>
              <a:t>Then:</a:t>
            </a:r>
          </a:p>
          <a:p>
            <a:pPr lvl="2"/>
            <a:r>
              <a:rPr lang="en-US" dirty="0"/>
              <a:t>W + R &gt; N implies strong consistency</a:t>
            </a:r>
          </a:p>
          <a:p>
            <a:pPr lvl="2"/>
            <a:r>
              <a:rPr lang="en-US" dirty="0"/>
              <a:t>Intuition?</a:t>
            </a:r>
          </a:p>
          <a:p>
            <a:r>
              <a:rPr lang="en-US" dirty="0"/>
              <a:t>Example:</a:t>
            </a:r>
          </a:p>
          <a:p>
            <a:pPr lvl="2"/>
            <a:r>
              <a:rPr lang="en-US" dirty="0"/>
              <a:t>N=3; W=2; R=2; </a:t>
            </a:r>
            <a:r>
              <a:rPr lang="en-US" dirty="0">
                <a:sym typeface="Wingdings" panose="05000000000000000000" pitchFamily="2" charset="2"/>
              </a:rPr>
              <a:t> strong consistency</a:t>
            </a:r>
            <a:endParaRPr lang="en-US" dirty="0"/>
          </a:p>
        </p:txBody>
      </p:sp>
      <p:sp>
        <p:nvSpPr>
          <p:cNvPr id="4" name="Footer Placeholder 3"/>
          <p:cNvSpPr>
            <a:spLocks noGrp="1"/>
          </p:cNvSpPr>
          <p:nvPr>
            <p:ph type="ftr" sz="quarter" idx="11"/>
          </p:nvPr>
        </p:nvSpPr>
        <p:spPr/>
        <p:txBody>
          <a:bodyPr/>
          <a:lstStyle/>
          <a:p>
            <a:r>
              <a:rPr lang="en-US">
                <a:solidFill>
                  <a:prstClr val="black">
                    <a:tint val="75000"/>
                  </a:prstClr>
                </a:solidFill>
                <a:latin typeface="Arial"/>
              </a:rPr>
              <a:t>DGB 5/2013</a:t>
            </a:r>
          </a:p>
        </p:txBody>
      </p:sp>
      <p:sp>
        <p:nvSpPr>
          <p:cNvPr id="5" name="Slide Number Placeholder 4"/>
          <p:cNvSpPr>
            <a:spLocks noGrp="1"/>
          </p:cNvSpPr>
          <p:nvPr>
            <p:ph type="sldNum" sz="quarter" idx="12"/>
          </p:nvPr>
        </p:nvSpPr>
        <p:spPr/>
        <p:txBody>
          <a:bodyPr/>
          <a:lstStyle/>
          <a:p>
            <a:fld id="{B94A0634-974A-46A7-B268-05D2A189DA49}" type="slidenum">
              <a:rPr lang="en-US">
                <a:solidFill>
                  <a:prstClr val="black">
                    <a:tint val="75000"/>
                  </a:prstClr>
                </a:solidFill>
                <a:latin typeface="Arial"/>
              </a:rPr>
              <a:pPr/>
              <a:t>63</a:t>
            </a:fld>
            <a:endParaRPr lang="en-US">
              <a:solidFill>
                <a:prstClr val="black">
                  <a:tint val="75000"/>
                </a:prstClr>
              </a:solidFill>
              <a:latin typeface="Arial"/>
            </a:endParaRPr>
          </a:p>
        </p:txBody>
      </p:sp>
    </p:spTree>
    <p:extLst>
      <p:ext uri="{BB962C8B-B14F-4D97-AF65-F5344CB8AC3E}">
        <p14:creationId xmlns:p14="http://schemas.microsoft.com/office/powerpoint/2010/main" val="83466384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Cassandra Overview</a:t>
            </a:r>
            <a:br>
              <a:rPr lang="en-US" dirty="0"/>
            </a:br>
            <a:r>
              <a:rPr lang="en-US" dirty="0"/>
              <a:t>Tunable Consistency</a:t>
            </a:r>
          </a:p>
        </p:txBody>
      </p:sp>
      <p:sp>
        <p:nvSpPr>
          <p:cNvPr id="3" name="Content Placeholder 2"/>
          <p:cNvSpPr>
            <a:spLocks noGrp="1"/>
          </p:cNvSpPr>
          <p:nvPr>
            <p:ph idx="1"/>
          </p:nvPr>
        </p:nvSpPr>
        <p:spPr/>
        <p:txBody>
          <a:bodyPr/>
          <a:lstStyle/>
          <a:p>
            <a:r>
              <a:rPr lang="en-US" dirty="0"/>
              <a:t>Specify N per data set</a:t>
            </a:r>
          </a:p>
          <a:p>
            <a:r>
              <a:rPr lang="en-US" dirty="0"/>
              <a:t>Specify R and W per operation</a:t>
            </a:r>
          </a:p>
          <a:p>
            <a:r>
              <a:rPr lang="en-US" dirty="0"/>
              <a:t>Quorum: (N/2)+1</a:t>
            </a:r>
          </a:p>
          <a:p>
            <a:pPr lvl="2"/>
            <a:r>
              <a:rPr lang="en-US" dirty="0"/>
              <a:t>R + W = Quorum</a:t>
            </a:r>
          </a:p>
          <a:p>
            <a:pPr lvl="2"/>
            <a:r>
              <a:rPr lang="en-US" dirty="0"/>
              <a:t>Strong Consistency</a:t>
            </a:r>
          </a:p>
          <a:p>
            <a:pPr lvl="2"/>
            <a:r>
              <a:rPr lang="en-US" dirty="0"/>
              <a:t>Tolerate loss of (N – Quorum) replicas</a:t>
            </a:r>
          </a:p>
          <a:p>
            <a:r>
              <a:rPr lang="en-US" dirty="0"/>
              <a:t>R, W can also be 1 or N.</a:t>
            </a:r>
          </a:p>
        </p:txBody>
      </p:sp>
      <p:sp>
        <p:nvSpPr>
          <p:cNvPr id="4" name="Footer Placeholder 3"/>
          <p:cNvSpPr>
            <a:spLocks noGrp="1"/>
          </p:cNvSpPr>
          <p:nvPr>
            <p:ph type="ftr" sz="quarter" idx="11"/>
          </p:nvPr>
        </p:nvSpPr>
        <p:spPr/>
        <p:txBody>
          <a:bodyPr/>
          <a:lstStyle/>
          <a:p>
            <a:r>
              <a:rPr lang="en-US">
                <a:solidFill>
                  <a:prstClr val="black">
                    <a:tint val="75000"/>
                  </a:prstClr>
                </a:solidFill>
                <a:latin typeface="Arial"/>
              </a:rPr>
              <a:t>DGB 5/2013</a:t>
            </a:r>
          </a:p>
        </p:txBody>
      </p:sp>
      <p:sp>
        <p:nvSpPr>
          <p:cNvPr id="5" name="Slide Number Placeholder 4"/>
          <p:cNvSpPr>
            <a:spLocks noGrp="1"/>
          </p:cNvSpPr>
          <p:nvPr>
            <p:ph type="sldNum" sz="quarter" idx="12"/>
          </p:nvPr>
        </p:nvSpPr>
        <p:spPr/>
        <p:txBody>
          <a:bodyPr/>
          <a:lstStyle/>
          <a:p>
            <a:fld id="{B94A0634-974A-46A7-B268-05D2A189DA49}" type="slidenum">
              <a:rPr lang="en-US">
                <a:solidFill>
                  <a:prstClr val="black">
                    <a:tint val="75000"/>
                  </a:prstClr>
                </a:solidFill>
                <a:latin typeface="Arial"/>
              </a:rPr>
              <a:pPr/>
              <a:t>64</a:t>
            </a:fld>
            <a:endParaRPr lang="en-US">
              <a:solidFill>
                <a:prstClr val="black">
                  <a:tint val="75000"/>
                </a:prstClr>
              </a:solidFill>
              <a:latin typeface="Arial"/>
            </a:endParaRPr>
          </a:p>
        </p:txBody>
      </p:sp>
    </p:spTree>
    <p:extLst>
      <p:ext uri="{BB962C8B-B14F-4D97-AF65-F5344CB8AC3E}">
        <p14:creationId xmlns:p14="http://schemas.microsoft.com/office/powerpoint/2010/main" val="348540028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Cassandra Overview</a:t>
            </a:r>
            <a:br>
              <a:rPr lang="en-US" dirty="0"/>
            </a:br>
            <a:r>
              <a:rPr lang="en-US" dirty="0"/>
              <a:t>Clustering</a:t>
            </a:r>
          </a:p>
        </p:txBody>
      </p:sp>
      <p:sp>
        <p:nvSpPr>
          <p:cNvPr id="3" name="Content Placeholder 2"/>
          <p:cNvSpPr>
            <a:spLocks noGrp="1"/>
          </p:cNvSpPr>
          <p:nvPr>
            <p:ph idx="1"/>
          </p:nvPr>
        </p:nvSpPr>
        <p:spPr/>
        <p:txBody>
          <a:bodyPr/>
          <a:lstStyle/>
          <a:p>
            <a:r>
              <a:rPr lang="en-US" dirty="0"/>
              <a:t>No single point of failure</a:t>
            </a:r>
          </a:p>
          <a:p>
            <a:r>
              <a:rPr lang="en-US" dirty="0"/>
              <a:t>Scales linearly:</a:t>
            </a:r>
          </a:p>
          <a:p>
            <a:pPr lvl="2"/>
            <a:r>
              <a:rPr lang="en-US" dirty="0"/>
              <a:t>2x Nodes = 2x performance for both R and W</a:t>
            </a:r>
          </a:p>
          <a:p>
            <a:r>
              <a:rPr lang="en-US" dirty="0"/>
              <a:t>Distributed Replication</a:t>
            </a:r>
          </a:p>
        </p:txBody>
      </p:sp>
      <p:sp>
        <p:nvSpPr>
          <p:cNvPr id="4" name="Footer Placeholder 3"/>
          <p:cNvSpPr>
            <a:spLocks noGrp="1"/>
          </p:cNvSpPr>
          <p:nvPr>
            <p:ph type="ftr" sz="quarter" idx="11"/>
          </p:nvPr>
        </p:nvSpPr>
        <p:spPr/>
        <p:txBody>
          <a:bodyPr/>
          <a:lstStyle/>
          <a:p>
            <a:r>
              <a:rPr lang="en-US">
                <a:solidFill>
                  <a:prstClr val="black">
                    <a:tint val="75000"/>
                  </a:prstClr>
                </a:solidFill>
                <a:latin typeface="Arial"/>
              </a:rPr>
              <a:t>DGB 5/2013</a:t>
            </a:r>
          </a:p>
        </p:txBody>
      </p:sp>
      <p:sp>
        <p:nvSpPr>
          <p:cNvPr id="5" name="Slide Number Placeholder 4"/>
          <p:cNvSpPr>
            <a:spLocks noGrp="1"/>
          </p:cNvSpPr>
          <p:nvPr>
            <p:ph type="sldNum" sz="quarter" idx="12"/>
          </p:nvPr>
        </p:nvSpPr>
        <p:spPr/>
        <p:txBody>
          <a:bodyPr/>
          <a:lstStyle/>
          <a:p>
            <a:fld id="{B94A0634-974A-46A7-B268-05D2A189DA49}" type="slidenum">
              <a:rPr lang="en-US">
                <a:solidFill>
                  <a:prstClr val="black">
                    <a:tint val="75000"/>
                  </a:prstClr>
                </a:solidFill>
                <a:latin typeface="Arial"/>
              </a:rPr>
              <a:pPr/>
              <a:t>65</a:t>
            </a:fld>
            <a:endParaRPr lang="en-US">
              <a:solidFill>
                <a:prstClr val="black">
                  <a:tint val="75000"/>
                </a:prstClr>
              </a:solidFill>
              <a:latin typeface="Arial"/>
            </a:endParaRPr>
          </a:p>
        </p:txBody>
      </p:sp>
    </p:spTree>
    <p:extLst>
      <p:ext uri="{BB962C8B-B14F-4D97-AF65-F5344CB8AC3E}">
        <p14:creationId xmlns:p14="http://schemas.microsoft.com/office/powerpoint/2010/main" val="46051702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Cassandra Overview</a:t>
            </a:r>
            <a:br>
              <a:rPr lang="en-US" dirty="0"/>
            </a:br>
            <a:r>
              <a:rPr lang="en-US" dirty="0"/>
              <a:t>Column Families</a:t>
            </a:r>
          </a:p>
        </p:txBody>
      </p:sp>
      <p:sp>
        <p:nvSpPr>
          <p:cNvPr id="3" name="Content Placeholder 2"/>
          <p:cNvSpPr>
            <a:spLocks noGrp="1"/>
          </p:cNvSpPr>
          <p:nvPr>
            <p:ph idx="1"/>
          </p:nvPr>
        </p:nvSpPr>
        <p:spPr/>
        <p:txBody>
          <a:bodyPr/>
          <a:lstStyle/>
          <a:p>
            <a:r>
              <a:rPr lang="en-US" dirty="0"/>
              <a:t>Static</a:t>
            </a:r>
          </a:p>
          <a:p>
            <a:pPr lvl="2"/>
            <a:r>
              <a:rPr lang="en-US" dirty="0"/>
              <a:t>Object Data</a:t>
            </a:r>
          </a:p>
          <a:p>
            <a:pPr lvl="2"/>
            <a:r>
              <a:rPr lang="en-US" dirty="0"/>
              <a:t>Think:  a relational </a:t>
            </a:r>
            <a:r>
              <a:rPr lang="en-US" dirty="0" err="1"/>
              <a:t>dbms</a:t>
            </a:r>
            <a:r>
              <a:rPr lang="en-US" dirty="0"/>
              <a:t> table</a:t>
            </a:r>
          </a:p>
          <a:p>
            <a:r>
              <a:rPr lang="en-US" dirty="0"/>
              <a:t>Dynamic</a:t>
            </a:r>
          </a:p>
          <a:p>
            <a:pPr lvl="2"/>
            <a:r>
              <a:rPr lang="en-US" dirty="0"/>
              <a:t>Pre calculated query results</a:t>
            </a:r>
          </a:p>
          <a:p>
            <a:pPr lvl="2"/>
            <a:r>
              <a:rPr lang="en-US" dirty="0"/>
              <a:t>Materialized Views.</a:t>
            </a:r>
          </a:p>
        </p:txBody>
      </p:sp>
      <p:sp>
        <p:nvSpPr>
          <p:cNvPr id="4" name="Footer Placeholder 3"/>
          <p:cNvSpPr>
            <a:spLocks noGrp="1"/>
          </p:cNvSpPr>
          <p:nvPr>
            <p:ph type="ftr" sz="quarter" idx="11"/>
          </p:nvPr>
        </p:nvSpPr>
        <p:spPr/>
        <p:txBody>
          <a:bodyPr/>
          <a:lstStyle/>
          <a:p>
            <a:r>
              <a:rPr lang="en-US">
                <a:solidFill>
                  <a:prstClr val="black">
                    <a:tint val="75000"/>
                  </a:prstClr>
                </a:solidFill>
                <a:latin typeface="Arial"/>
              </a:rPr>
              <a:t>DGB 5/2013</a:t>
            </a:r>
          </a:p>
        </p:txBody>
      </p:sp>
      <p:sp>
        <p:nvSpPr>
          <p:cNvPr id="5" name="Slide Number Placeholder 4"/>
          <p:cNvSpPr>
            <a:spLocks noGrp="1"/>
          </p:cNvSpPr>
          <p:nvPr>
            <p:ph type="sldNum" sz="quarter" idx="12"/>
          </p:nvPr>
        </p:nvSpPr>
        <p:spPr/>
        <p:txBody>
          <a:bodyPr/>
          <a:lstStyle/>
          <a:p>
            <a:fld id="{B94A0634-974A-46A7-B268-05D2A189DA49}" type="slidenum">
              <a:rPr lang="en-US">
                <a:solidFill>
                  <a:prstClr val="black">
                    <a:tint val="75000"/>
                  </a:prstClr>
                </a:solidFill>
                <a:latin typeface="Arial"/>
              </a:rPr>
              <a:pPr/>
              <a:t>66</a:t>
            </a:fld>
            <a:endParaRPr lang="en-US">
              <a:solidFill>
                <a:prstClr val="black">
                  <a:tint val="75000"/>
                </a:prstClr>
              </a:solidFill>
              <a:latin typeface="Arial"/>
            </a:endParaRPr>
          </a:p>
        </p:txBody>
      </p:sp>
    </p:spTree>
    <p:extLst>
      <p:ext uri="{BB962C8B-B14F-4D97-AF65-F5344CB8AC3E}">
        <p14:creationId xmlns:p14="http://schemas.microsoft.com/office/powerpoint/2010/main" val="73166233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Cassandra Overview</a:t>
            </a:r>
            <a:br>
              <a:rPr lang="en-US" dirty="0"/>
            </a:br>
            <a:r>
              <a:rPr lang="en-US" dirty="0"/>
              <a:t>Dynamic Column Families</a:t>
            </a:r>
          </a:p>
        </p:txBody>
      </p:sp>
      <p:sp>
        <p:nvSpPr>
          <p:cNvPr id="3" name="Content Placeholder 2"/>
          <p:cNvSpPr>
            <a:spLocks noGrp="1"/>
          </p:cNvSpPr>
          <p:nvPr>
            <p:ph idx="1"/>
          </p:nvPr>
        </p:nvSpPr>
        <p:spPr/>
        <p:txBody>
          <a:bodyPr>
            <a:normAutofit fontScale="92500" lnSpcReduction="20000"/>
          </a:bodyPr>
          <a:lstStyle/>
          <a:p>
            <a:r>
              <a:rPr lang="en-US" dirty="0"/>
              <a:t>Rows:</a:t>
            </a:r>
          </a:p>
          <a:p>
            <a:pPr lvl="2"/>
            <a:r>
              <a:rPr lang="en-US" dirty="0"/>
              <a:t>Each row has a unique key</a:t>
            </a:r>
          </a:p>
          <a:p>
            <a:pPr lvl="2"/>
            <a:r>
              <a:rPr lang="en-US" dirty="0"/>
              <a:t>Form a sorted list of name/value tuples</a:t>
            </a:r>
          </a:p>
          <a:p>
            <a:pPr lvl="2"/>
            <a:r>
              <a:rPr lang="en-US" dirty="0"/>
              <a:t>A name/value tuple is a “column”</a:t>
            </a:r>
          </a:p>
          <a:p>
            <a:r>
              <a:rPr lang="en-US" dirty="0"/>
              <a:t>Columns:</a:t>
            </a:r>
          </a:p>
          <a:p>
            <a:pPr lvl="2"/>
            <a:r>
              <a:rPr lang="en-US" dirty="0"/>
              <a:t>Each column has a timestamp</a:t>
            </a:r>
          </a:p>
          <a:p>
            <a:pPr lvl="2"/>
            <a:r>
              <a:rPr lang="en-US" dirty="0"/>
              <a:t>In case of collision, latest timestamp wins</a:t>
            </a:r>
          </a:p>
          <a:p>
            <a:pPr lvl="2"/>
            <a:r>
              <a:rPr lang="en-US" dirty="0"/>
              <a:t>Client specifies timestamp on write</a:t>
            </a:r>
          </a:p>
          <a:p>
            <a:r>
              <a:rPr lang="en-US" dirty="0"/>
              <a:t>Examples:</a:t>
            </a:r>
          </a:p>
          <a:p>
            <a:pPr lvl="2"/>
            <a:r>
              <a:rPr lang="en-US" dirty="0"/>
              <a:t>Timeline of Twitter Tweets by user</a:t>
            </a:r>
          </a:p>
          <a:p>
            <a:pPr lvl="2"/>
            <a:r>
              <a:rPr lang="en-US" dirty="0"/>
              <a:t>Timeline of tweets by all people followed</a:t>
            </a:r>
          </a:p>
          <a:p>
            <a:pPr lvl="2"/>
            <a:r>
              <a:rPr lang="en-US" dirty="0"/>
              <a:t>List of comments sorted by score.</a:t>
            </a:r>
          </a:p>
        </p:txBody>
      </p:sp>
      <p:sp>
        <p:nvSpPr>
          <p:cNvPr id="4" name="Footer Placeholder 3"/>
          <p:cNvSpPr>
            <a:spLocks noGrp="1"/>
          </p:cNvSpPr>
          <p:nvPr>
            <p:ph type="ftr" sz="quarter" idx="11"/>
          </p:nvPr>
        </p:nvSpPr>
        <p:spPr/>
        <p:txBody>
          <a:bodyPr/>
          <a:lstStyle/>
          <a:p>
            <a:r>
              <a:rPr lang="en-US">
                <a:solidFill>
                  <a:prstClr val="black">
                    <a:tint val="75000"/>
                  </a:prstClr>
                </a:solidFill>
                <a:latin typeface="Arial"/>
              </a:rPr>
              <a:t>DGB 5/2013</a:t>
            </a:r>
          </a:p>
        </p:txBody>
      </p:sp>
      <p:sp>
        <p:nvSpPr>
          <p:cNvPr id="5" name="Slide Number Placeholder 4"/>
          <p:cNvSpPr>
            <a:spLocks noGrp="1"/>
          </p:cNvSpPr>
          <p:nvPr>
            <p:ph type="sldNum" sz="quarter" idx="12"/>
          </p:nvPr>
        </p:nvSpPr>
        <p:spPr/>
        <p:txBody>
          <a:bodyPr/>
          <a:lstStyle/>
          <a:p>
            <a:fld id="{B94A0634-974A-46A7-B268-05D2A189DA49}" type="slidenum">
              <a:rPr lang="en-US">
                <a:solidFill>
                  <a:prstClr val="black">
                    <a:tint val="75000"/>
                  </a:prstClr>
                </a:solidFill>
                <a:latin typeface="Arial"/>
              </a:rPr>
              <a:pPr/>
              <a:t>67</a:t>
            </a:fld>
            <a:endParaRPr lang="en-US">
              <a:solidFill>
                <a:prstClr val="black">
                  <a:tint val="75000"/>
                </a:prstClr>
              </a:solidFill>
              <a:latin typeface="Arial"/>
            </a:endParaRPr>
          </a:p>
        </p:txBody>
      </p:sp>
    </p:spTree>
    <p:extLst>
      <p:ext uri="{BB962C8B-B14F-4D97-AF65-F5344CB8AC3E}">
        <p14:creationId xmlns:p14="http://schemas.microsoft.com/office/powerpoint/2010/main" val="407537495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Cassandra Overview</a:t>
            </a:r>
            <a:br>
              <a:rPr lang="en-US" dirty="0"/>
            </a:br>
            <a:r>
              <a:rPr lang="en-US" dirty="0"/>
              <a:t>Weaknesses</a:t>
            </a:r>
          </a:p>
        </p:txBody>
      </p:sp>
      <p:sp>
        <p:nvSpPr>
          <p:cNvPr id="3" name="Content Placeholder 2"/>
          <p:cNvSpPr>
            <a:spLocks noGrp="1"/>
          </p:cNvSpPr>
          <p:nvPr>
            <p:ph idx="1"/>
          </p:nvPr>
        </p:nvSpPr>
        <p:spPr/>
        <p:txBody>
          <a:bodyPr/>
          <a:lstStyle/>
          <a:p>
            <a:r>
              <a:rPr lang="en-US" dirty="0"/>
              <a:t>Transactions:</a:t>
            </a:r>
          </a:p>
          <a:p>
            <a:pPr lvl="2"/>
            <a:r>
              <a:rPr lang="en-US" dirty="0"/>
              <a:t>Not without a distributed lock</a:t>
            </a:r>
          </a:p>
          <a:p>
            <a:pPr lvl="2"/>
            <a:r>
              <a:rPr lang="en-US" dirty="0"/>
              <a:t>No guaranteed Atomicity, Isolation</a:t>
            </a:r>
          </a:p>
          <a:p>
            <a:r>
              <a:rPr lang="en-US" dirty="0"/>
              <a:t>Ad Hoc Queries</a:t>
            </a:r>
          </a:p>
          <a:p>
            <a:pPr lvl="2"/>
            <a:r>
              <a:rPr lang="en-US" dirty="0"/>
              <a:t>Oriented to scale</a:t>
            </a:r>
          </a:p>
        </p:txBody>
      </p:sp>
      <p:sp>
        <p:nvSpPr>
          <p:cNvPr id="4" name="Footer Placeholder 3"/>
          <p:cNvSpPr>
            <a:spLocks noGrp="1"/>
          </p:cNvSpPr>
          <p:nvPr>
            <p:ph type="ftr" sz="quarter" idx="11"/>
          </p:nvPr>
        </p:nvSpPr>
        <p:spPr/>
        <p:txBody>
          <a:bodyPr/>
          <a:lstStyle/>
          <a:p>
            <a:r>
              <a:rPr lang="en-US">
                <a:solidFill>
                  <a:prstClr val="black">
                    <a:tint val="75000"/>
                  </a:prstClr>
                </a:solidFill>
                <a:latin typeface="Arial"/>
              </a:rPr>
              <a:t>DGB 5/2013</a:t>
            </a:r>
          </a:p>
        </p:txBody>
      </p:sp>
      <p:sp>
        <p:nvSpPr>
          <p:cNvPr id="5" name="Slide Number Placeholder 4"/>
          <p:cNvSpPr>
            <a:spLocks noGrp="1"/>
          </p:cNvSpPr>
          <p:nvPr>
            <p:ph type="sldNum" sz="quarter" idx="12"/>
          </p:nvPr>
        </p:nvSpPr>
        <p:spPr/>
        <p:txBody>
          <a:bodyPr/>
          <a:lstStyle/>
          <a:p>
            <a:fld id="{B94A0634-974A-46A7-B268-05D2A189DA49}" type="slidenum">
              <a:rPr lang="en-US">
                <a:solidFill>
                  <a:prstClr val="black">
                    <a:tint val="75000"/>
                  </a:prstClr>
                </a:solidFill>
                <a:latin typeface="Arial"/>
              </a:rPr>
              <a:pPr/>
              <a:t>68</a:t>
            </a:fld>
            <a:endParaRPr lang="en-US">
              <a:solidFill>
                <a:prstClr val="black">
                  <a:tint val="75000"/>
                </a:prstClr>
              </a:solidFill>
              <a:latin typeface="Arial"/>
            </a:endParaRPr>
          </a:p>
        </p:txBody>
      </p:sp>
    </p:spTree>
    <p:extLst>
      <p:ext uri="{BB962C8B-B14F-4D97-AF65-F5344CB8AC3E}">
        <p14:creationId xmlns:p14="http://schemas.microsoft.com/office/powerpoint/2010/main" val="370568122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p:txBody>
          <a:bodyPr/>
          <a:lstStyle/>
          <a:p>
            <a:r>
              <a:rPr lang="en-US" altLang="en-US"/>
              <a:t>Searching</a:t>
            </a:r>
          </a:p>
        </p:txBody>
      </p:sp>
      <p:sp>
        <p:nvSpPr>
          <p:cNvPr id="65539" name="Rectangle 3"/>
          <p:cNvSpPr>
            <a:spLocks noGrp="1" noChangeArrowheads="1"/>
          </p:cNvSpPr>
          <p:nvPr>
            <p:ph type="body" idx="1"/>
          </p:nvPr>
        </p:nvSpPr>
        <p:spPr/>
        <p:txBody>
          <a:bodyPr/>
          <a:lstStyle/>
          <a:p>
            <a:r>
              <a:rPr lang="en-US" altLang="en-US" sz="2400"/>
              <a:t>Relational</a:t>
            </a:r>
          </a:p>
          <a:p>
            <a:pPr lvl="1"/>
            <a:r>
              <a:rPr lang="en-US" altLang="en-US" sz="2200"/>
              <a:t>SELECT `column` FROM `database`,`table` WHERE `id` = key;</a:t>
            </a:r>
          </a:p>
          <a:p>
            <a:pPr lvl="1"/>
            <a:r>
              <a:rPr lang="en-US" altLang="en-US" sz="2200"/>
              <a:t>SELECT product_name FROM rockets WHERE id = 123;</a:t>
            </a:r>
          </a:p>
          <a:p>
            <a:r>
              <a:rPr lang="en-US" altLang="en-US" sz="2400"/>
              <a:t>Cassandra (standard)</a:t>
            </a:r>
          </a:p>
          <a:p>
            <a:pPr lvl="1"/>
            <a:r>
              <a:rPr lang="en-US" altLang="en-US" sz="2200"/>
              <a:t>keyspace.getSlice(key, “column_family”, "column")</a:t>
            </a:r>
          </a:p>
          <a:p>
            <a:pPr lvl="1"/>
            <a:r>
              <a:rPr lang="en-US" altLang="en-US"/>
              <a:t>keyspace.getSlice(123, </a:t>
            </a:r>
            <a:r>
              <a:rPr lang="en-US" altLang="en-US" b="1"/>
              <a:t>new</a:t>
            </a:r>
            <a:r>
              <a:rPr lang="en-US" altLang="en-US"/>
              <a:t> ColumnParent(“rockets”), </a:t>
            </a:r>
            <a:r>
              <a:rPr lang="en-US" altLang="en-US" i="1"/>
              <a:t>getSlicePredicate</a:t>
            </a:r>
            <a:r>
              <a:rPr lang="en-US" altLang="en-US"/>
              <a:t>());</a:t>
            </a:r>
          </a:p>
        </p:txBody>
      </p:sp>
    </p:spTree>
    <p:extLst>
      <p:ext uri="{BB962C8B-B14F-4D97-AF65-F5344CB8AC3E}">
        <p14:creationId xmlns:p14="http://schemas.microsoft.com/office/powerpoint/2010/main" val="14379604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p:txBody>
          <a:bodyPr/>
          <a:lstStyle/>
          <a:p>
            <a:r>
              <a:rPr lang="en-US" altLang="en-US" sz="4000">
                <a:effectLst>
                  <a:outerShdw blurRad="38100" dist="38100" dir="2700000" algn="tl">
                    <a:srgbClr val="C0C0C0"/>
                  </a:outerShdw>
                </a:effectLst>
              </a:rPr>
              <a:t>NoSQL</a:t>
            </a:r>
          </a:p>
        </p:txBody>
      </p:sp>
      <p:sp>
        <p:nvSpPr>
          <p:cNvPr id="2051" name="Rectangle 3"/>
          <p:cNvSpPr>
            <a:spLocks noGrp="1" noChangeArrowheads="1"/>
          </p:cNvSpPr>
          <p:nvPr>
            <p:ph type="subTitle" idx="1"/>
          </p:nvPr>
        </p:nvSpPr>
        <p:spPr>
          <a:xfrm>
            <a:off x="6553200" y="5257800"/>
            <a:ext cx="3276600" cy="1295400"/>
          </a:xfrm>
        </p:spPr>
        <p:txBody>
          <a:bodyPr/>
          <a:lstStyle/>
          <a:p>
            <a:pPr algn="l">
              <a:lnSpc>
                <a:spcPct val="90000"/>
              </a:lnSpc>
            </a:pPr>
            <a:r>
              <a:rPr lang="en-US" altLang="en-US" sz="1400">
                <a:effectLst>
                  <a:outerShdw blurRad="38100" dist="38100" dir="2700000" algn="tl">
                    <a:srgbClr val="C0C0C0"/>
                  </a:outerShdw>
                </a:effectLst>
              </a:rPr>
              <a:t>By Perry Hoekstra</a:t>
            </a:r>
          </a:p>
          <a:p>
            <a:pPr algn="l">
              <a:lnSpc>
                <a:spcPct val="90000"/>
              </a:lnSpc>
            </a:pPr>
            <a:r>
              <a:rPr lang="en-US" altLang="en-US" sz="1400">
                <a:effectLst>
                  <a:outerShdw blurRad="38100" dist="38100" dir="2700000" algn="tl">
                    <a:srgbClr val="C0C0C0"/>
                  </a:outerShdw>
                </a:effectLst>
              </a:rPr>
              <a:t>     Technical Consultant</a:t>
            </a:r>
          </a:p>
          <a:p>
            <a:pPr algn="l">
              <a:lnSpc>
                <a:spcPct val="90000"/>
              </a:lnSpc>
            </a:pPr>
            <a:r>
              <a:rPr lang="en-US" altLang="en-US" sz="1400">
                <a:effectLst>
                  <a:outerShdw blurRad="38100" dist="38100" dir="2700000" algn="tl">
                    <a:srgbClr val="C0C0C0"/>
                  </a:outerShdw>
                </a:effectLst>
              </a:rPr>
              <a:t>     Perficient, Inc.</a:t>
            </a:r>
          </a:p>
          <a:p>
            <a:pPr algn="l">
              <a:lnSpc>
                <a:spcPct val="90000"/>
              </a:lnSpc>
            </a:pPr>
            <a:endParaRPr lang="en-US" altLang="en-US" sz="1400">
              <a:effectLst>
                <a:outerShdw blurRad="38100" dist="38100" dir="2700000" algn="tl">
                  <a:srgbClr val="C0C0C0"/>
                </a:outerShdw>
              </a:effectLst>
            </a:endParaRPr>
          </a:p>
          <a:p>
            <a:pPr algn="l">
              <a:lnSpc>
                <a:spcPct val="90000"/>
              </a:lnSpc>
            </a:pPr>
            <a:r>
              <a:rPr lang="en-US" altLang="en-US" sz="1400">
                <a:effectLst>
                  <a:outerShdw blurRad="38100" dist="38100" dir="2700000" algn="tl">
                    <a:srgbClr val="C0C0C0"/>
                  </a:outerShdw>
                </a:effectLst>
              </a:rPr>
              <a:t>     perry.hoekstra@perficient.com</a:t>
            </a:r>
          </a:p>
        </p:txBody>
      </p:sp>
    </p:spTree>
    <p:extLst>
      <p:ext uri="{BB962C8B-B14F-4D97-AF65-F5344CB8AC3E}">
        <p14:creationId xmlns:p14="http://schemas.microsoft.com/office/powerpoint/2010/main" val="244013931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ChangeArrowheads="1"/>
          </p:cNvSpPr>
          <p:nvPr>
            <p:ph type="title"/>
          </p:nvPr>
        </p:nvSpPr>
        <p:spPr/>
        <p:txBody>
          <a:bodyPr/>
          <a:lstStyle/>
          <a:p>
            <a:r>
              <a:rPr lang="en-US" altLang="en-US"/>
              <a:t>Typical NoSQL API</a:t>
            </a:r>
          </a:p>
        </p:txBody>
      </p:sp>
      <p:sp>
        <p:nvSpPr>
          <p:cNvPr id="66563" name="Rectangle 3"/>
          <p:cNvSpPr>
            <a:spLocks noGrp="1" noChangeArrowheads="1"/>
          </p:cNvSpPr>
          <p:nvPr>
            <p:ph type="body" idx="1"/>
          </p:nvPr>
        </p:nvSpPr>
        <p:spPr/>
        <p:txBody>
          <a:bodyPr/>
          <a:lstStyle/>
          <a:p>
            <a:r>
              <a:rPr lang="en-US" altLang="en-US" sz="2400"/>
              <a:t>Basic API access:</a:t>
            </a:r>
          </a:p>
          <a:p>
            <a:pPr lvl="1"/>
            <a:r>
              <a:rPr lang="en-US" altLang="en-US" sz="2200"/>
              <a:t>get(key) -- Extract the value given a key</a:t>
            </a:r>
          </a:p>
          <a:p>
            <a:pPr lvl="1"/>
            <a:r>
              <a:rPr lang="en-US" altLang="en-US" sz="2200"/>
              <a:t>put(key, value) -- Create or update the value given its key</a:t>
            </a:r>
          </a:p>
          <a:p>
            <a:pPr lvl="1"/>
            <a:r>
              <a:rPr lang="en-US" altLang="en-US" sz="2200"/>
              <a:t>delete(key) -- Remove the key and its associated value</a:t>
            </a:r>
          </a:p>
          <a:p>
            <a:pPr lvl="1"/>
            <a:r>
              <a:rPr lang="en-US" altLang="en-US" sz="2200"/>
              <a:t>execute(key, operation, parameters) -- Invoke an operation to the value (given its key) which is a special data structure (e.g. List, Set, Map .... etc).</a:t>
            </a:r>
          </a:p>
        </p:txBody>
      </p:sp>
    </p:spTree>
    <p:extLst>
      <p:ext uri="{BB962C8B-B14F-4D97-AF65-F5344CB8AC3E}">
        <p14:creationId xmlns:p14="http://schemas.microsoft.com/office/powerpoint/2010/main" val="125407932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Cassandra CQL Example</a:t>
            </a:r>
          </a:p>
        </p:txBody>
      </p:sp>
      <p:sp>
        <p:nvSpPr>
          <p:cNvPr id="3" name="Content Placeholder 2"/>
          <p:cNvSpPr>
            <a:spLocks noGrp="1"/>
          </p:cNvSpPr>
          <p:nvPr>
            <p:ph idx="1"/>
          </p:nvPr>
        </p:nvSpPr>
        <p:spPr/>
        <p:txBody>
          <a:bodyPr>
            <a:normAutofit/>
          </a:bodyPr>
          <a:lstStyle/>
          <a:p>
            <a:pPr marL="0" indent="0">
              <a:buNone/>
            </a:pPr>
            <a:r>
              <a:rPr lang="en-US" sz="2400" dirty="0"/>
              <a:t>SELECT name, occupation FROM users WHERE </a:t>
            </a:r>
            <a:r>
              <a:rPr lang="en-US" sz="2400" dirty="0" err="1"/>
              <a:t>userid</a:t>
            </a:r>
            <a:r>
              <a:rPr lang="en-US" sz="2400" dirty="0"/>
              <a:t> IN (199, 200, 207);</a:t>
            </a:r>
          </a:p>
          <a:p>
            <a:pPr marL="0" indent="0">
              <a:buNone/>
            </a:pPr>
            <a:r>
              <a:rPr lang="en-US" sz="2400" dirty="0"/>
              <a:t>SELECT name AS </a:t>
            </a:r>
            <a:r>
              <a:rPr lang="en-US" sz="2400" dirty="0" err="1"/>
              <a:t>user_name</a:t>
            </a:r>
            <a:r>
              <a:rPr lang="en-US" sz="2400" dirty="0"/>
              <a:t>, occupation AS </a:t>
            </a:r>
            <a:r>
              <a:rPr lang="en-US" sz="2400" dirty="0" err="1"/>
              <a:t>user_occupation</a:t>
            </a:r>
            <a:r>
              <a:rPr lang="en-US" sz="2400" dirty="0"/>
              <a:t> FROM users; </a:t>
            </a:r>
          </a:p>
          <a:p>
            <a:pPr marL="0" indent="0">
              <a:buNone/>
            </a:pPr>
            <a:r>
              <a:rPr lang="en-US" sz="2400" dirty="0"/>
              <a:t>SELECT time, value FROM events WHERE </a:t>
            </a:r>
            <a:r>
              <a:rPr lang="en-US" sz="2400" dirty="0" err="1"/>
              <a:t>event_type</a:t>
            </a:r>
            <a:r>
              <a:rPr lang="en-US" sz="2400" dirty="0"/>
              <a:t> = '</a:t>
            </a:r>
            <a:r>
              <a:rPr lang="en-US" sz="2400" dirty="0" err="1"/>
              <a:t>myEvent</a:t>
            </a:r>
            <a:r>
              <a:rPr lang="en-US" sz="2400" dirty="0"/>
              <a:t>' AND time &gt; '2011-02-03' AND time &lt;= '2012-01-01' </a:t>
            </a:r>
          </a:p>
          <a:p>
            <a:pPr marL="0" indent="0">
              <a:buNone/>
            </a:pPr>
            <a:r>
              <a:rPr lang="en-US" sz="2400" dirty="0"/>
              <a:t>SELECT COUNT(*) FROM users; </a:t>
            </a:r>
          </a:p>
          <a:p>
            <a:pPr marL="0" indent="0">
              <a:buNone/>
            </a:pPr>
            <a:r>
              <a:rPr lang="en-US" sz="2400" dirty="0"/>
              <a:t>SELECT COUNT(*) AS </a:t>
            </a:r>
            <a:r>
              <a:rPr lang="en-US" sz="2400" dirty="0" err="1"/>
              <a:t>user_count</a:t>
            </a:r>
            <a:r>
              <a:rPr lang="en-US" sz="2400" dirty="0"/>
              <a:t> FROM users</a:t>
            </a:r>
          </a:p>
        </p:txBody>
      </p:sp>
      <p:sp>
        <p:nvSpPr>
          <p:cNvPr id="4" name="Footer Placeholder 3"/>
          <p:cNvSpPr>
            <a:spLocks noGrp="1"/>
          </p:cNvSpPr>
          <p:nvPr>
            <p:ph type="ftr" sz="quarter" idx="11"/>
          </p:nvPr>
        </p:nvSpPr>
        <p:spPr/>
        <p:txBody>
          <a:bodyPr/>
          <a:lstStyle/>
          <a:p>
            <a:r>
              <a:rPr lang="en-US">
                <a:solidFill>
                  <a:prstClr val="black">
                    <a:tint val="75000"/>
                  </a:prstClr>
                </a:solidFill>
                <a:latin typeface="Arial"/>
              </a:rPr>
              <a:t>DGB 5/2013</a:t>
            </a:r>
          </a:p>
        </p:txBody>
      </p:sp>
      <p:sp>
        <p:nvSpPr>
          <p:cNvPr id="5" name="Slide Number Placeholder 4"/>
          <p:cNvSpPr>
            <a:spLocks noGrp="1"/>
          </p:cNvSpPr>
          <p:nvPr>
            <p:ph type="sldNum" sz="quarter" idx="12"/>
          </p:nvPr>
        </p:nvSpPr>
        <p:spPr/>
        <p:txBody>
          <a:bodyPr/>
          <a:lstStyle/>
          <a:p>
            <a:fld id="{B94A0634-974A-46A7-B268-05D2A189DA49}" type="slidenum">
              <a:rPr lang="en-US">
                <a:solidFill>
                  <a:prstClr val="black">
                    <a:tint val="75000"/>
                  </a:prstClr>
                </a:solidFill>
                <a:latin typeface="Arial"/>
              </a:rPr>
              <a:pPr/>
              <a:t>71</a:t>
            </a:fld>
            <a:endParaRPr lang="en-US">
              <a:solidFill>
                <a:prstClr val="black">
                  <a:tint val="75000"/>
                </a:prstClr>
              </a:solidFill>
              <a:latin typeface="Arial"/>
            </a:endParaRPr>
          </a:p>
        </p:txBody>
      </p:sp>
    </p:spTree>
    <p:extLst>
      <p:ext uri="{BB962C8B-B14F-4D97-AF65-F5344CB8AC3E}">
        <p14:creationId xmlns:p14="http://schemas.microsoft.com/office/powerpoint/2010/main" val="325467295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p:txBody>
          <a:bodyPr/>
          <a:lstStyle/>
          <a:p>
            <a:r>
              <a:rPr lang="en-US" altLang="en-US"/>
              <a:t>Data Model</a:t>
            </a:r>
          </a:p>
        </p:txBody>
      </p:sp>
      <p:sp>
        <p:nvSpPr>
          <p:cNvPr id="77827" name="Rectangle 3"/>
          <p:cNvSpPr>
            <a:spLocks noGrp="1" noChangeArrowheads="1"/>
          </p:cNvSpPr>
          <p:nvPr>
            <p:ph type="body" idx="1"/>
          </p:nvPr>
        </p:nvSpPr>
        <p:spPr>
          <a:xfrm>
            <a:off x="1752600" y="1219200"/>
            <a:ext cx="8610600" cy="5257800"/>
          </a:xfrm>
        </p:spPr>
        <p:txBody>
          <a:bodyPr/>
          <a:lstStyle/>
          <a:p>
            <a:r>
              <a:rPr lang="en-US" altLang="en-US" sz="2600"/>
              <a:t>Within Cassandra, you will refer to data this way:</a:t>
            </a:r>
          </a:p>
          <a:p>
            <a:pPr lvl="1"/>
            <a:r>
              <a:rPr lang="en-US" altLang="en-US" sz="2400" b="1"/>
              <a:t>Column: </a:t>
            </a:r>
            <a:r>
              <a:rPr lang="en-US" altLang="en-US" sz="2600"/>
              <a:t>smallest data element, a tuple with a name and a value</a:t>
            </a:r>
          </a:p>
          <a:p>
            <a:pPr lvl="2">
              <a:buFontTx/>
              <a:buNone/>
            </a:pPr>
            <a:r>
              <a:rPr lang="en-US" altLang="en-US"/>
              <a:t>  :Rockets, '1' might return:</a:t>
            </a:r>
          </a:p>
          <a:p>
            <a:pPr lvl="2">
              <a:buFontTx/>
              <a:buNone/>
            </a:pPr>
            <a:r>
              <a:rPr lang="en-US" altLang="en-US"/>
              <a:t>   {'name' =&gt; ‘Rocket-Powered Roller Skates', </a:t>
            </a:r>
          </a:p>
          <a:p>
            <a:pPr lvl="2">
              <a:buFontTx/>
              <a:buNone/>
            </a:pPr>
            <a:r>
              <a:rPr lang="en-US" altLang="en-US"/>
              <a:t>     ‘toon' =&gt; ‘Ready Set Zoom', </a:t>
            </a:r>
          </a:p>
          <a:p>
            <a:pPr lvl="2">
              <a:buFontTx/>
              <a:buNone/>
            </a:pPr>
            <a:r>
              <a:rPr lang="en-US" altLang="en-US"/>
              <a:t>     ‘inventoryQty' =&gt; ‘5‘,</a:t>
            </a:r>
          </a:p>
          <a:p>
            <a:pPr lvl="2">
              <a:buFontTx/>
              <a:buNone/>
            </a:pPr>
            <a:r>
              <a:rPr lang="en-US" altLang="en-US"/>
              <a:t>     ‘productUrl’ =&gt; ‘rockets\1.gif’} </a:t>
            </a:r>
          </a:p>
          <a:p>
            <a:pPr lvl="2">
              <a:buFontTx/>
              <a:buNone/>
            </a:pPr>
            <a:r>
              <a:rPr lang="en-US" altLang="en-US"/>
              <a:t> </a:t>
            </a:r>
          </a:p>
        </p:txBody>
      </p:sp>
    </p:spTree>
    <p:extLst>
      <p:ext uri="{BB962C8B-B14F-4D97-AF65-F5344CB8AC3E}">
        <p14:creationId xmlns:p14="http://schemas.microsoft.com/office/powerpoint/2010/main" val="278204030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ChangeArrowheads="1"/>
          </p:cNvSpPr>
          <p:nvPr>
            <p:ph type="title"/>
          </p:nvPr>
        </p:nvSpPr>
        <p:spPr/>
        <p:txBody>
          <a:bodyPr/>
          <a:lstStyle/>
          <a:p>
            <a:r>
              <a:rPr lang="en-US" altLang="en-US"/>
              <a:t>Data Model Continued</a:t>
            </a:r>
          </a:p>
        </p:txBody>
      </p:sp>
      <p:sp>
        <p:nvSpPr>
          <p:cNvPr id="80899" name="Rectangle 3"/>
          <p:cNvSpPr>
            <a:spLocks noGrp="1" noChangeArrowheads="1"/>
          </p:cNvSpPr>
          <p:nvPr>
            <p:ph type="body" idx="1"/>
          </p:nvPr>
        </p:nvSpPr>
        <p:spPr>
          <a:xfrm>
            <a:off x="1752600" y="1219200"/>
            <a:ext cx="8610600" cy="5105400"/>
          </a:xfrm>
        </p:spPr>
        <p:txBody>
          <a:bodyPr/>
          <a:lstStyle/>
          <a:p>
            <a:pPr lvl="1">
              <a:buFontTx/>
              <a:buNone/>
            </a:pPr>
            <a:endParaRPr lang="en-US" altLang="en-US" sz="2200" b="1"/>
          </a:p>
          <a:p>
            <a:pPr lvl="1"/>
            <a:r>
              <a:rPr lang="en-US" altLang="en-US" sz="2200" b="1"/>
              <a:t>ColumnFamily</a:t>
            </a:r>
            <a:r>
              <a:rPr lang="en-US" altLang="en-US" sz="2200"/>
              <a:t>: </a:t>
            </a:r>
            <a:r>
              <a:rPr lang="en-US" altLang="en-US"/>
              <a:t>There’s a single structure used to group both the Columns and SuperColumns.  Called a ColumnFamily (think table), it has two types, Standard &amp; Super. </a:t>
            </a:r>
          </a:p>
          <a:p>
            <a:pPr lvl="2"/>
            <a:r>
              <a:rPr lang="en-US" altLang="en-US" sz="2000"/>
              <a:t>Column families must be defined at startup</a:t>
            </a:r>
          </a:p>
          <a:p>
            <a:pPr lvl="1"/>
            <a:r>
              <a:rPr lang="en-US" altLang="en-US" sz="2200" b="1"/>
              <a:t>Key</a:t>
            </a:r>
            <a:r>
              <a:rPr lang="en-US" altLang="en-US" sz="2200"/>
              <a:t>: the permanent name of the record</a:t>
            </a:r>
          </a:p>
          <a:p>
            <a:pPr lvl="1"/>
            <a:r>
              <a:rPr lang="en-US" altLang="en-US" sz="2200" b="1"/>
              <a:t>Keyspace</a:t>
            </a:r>
            <a:r>
              <a:rPr lang="en-US" altLang="en-US" sz="2200"/>
              <a:t>: the outer-most level of organization. This is usually the name of the application. For example, ‘Acme' (think database name).</a:t>
            </a:r>
          </a:p>
          <a:p>
            <a:pPr lvl="2">
              <a:buFontTx/>
              <a:buNone/>
            </a:pPr>
            <a:endParaRPr lang="en-US" altLang="en-US"/>
          </a:p>
          <a:p>
            <a:pPr lvl="1">
              <a:buFontTx/>
              <a:buNone/>
            </a:pPr>
            <a:endParaRPr lang="en-US" altLang="en-US" sz="2200" b="1"/>
          </a:p>
        </p:txBody>
      </p:sp>
    </p:spTree>
    <p:extLst>
      <p:ext uri="{BB962C8B-B14F-4D97-AF65-F5344CB8AC3E}">
        <p14:creationId xmlns:p14="http://schemas.microsoft.com/office/powerpoint/2010/main" val="212657277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p:cNvSpPr>
            <a:spLocks noGrp="1" noChangeArrowheads="1"/>
          </p:cNvSpPr>
          <p:nvPr>
            <p:ph type="title"/>
          </p:nvPr>
        </p:nvSpPr>
        <p:spPr/>
        <p:txBody>
          <a:bodyPr/>
          <a:lstStyle/>
          <a:p>
            <a:r>
              <a:rPr lang="en-US" altLang="en-US"/>
              <a:t>Cassandra and Consistency</a:t>
            </a:r>
          </a:p>
        </p:txBody>
      </p:sp>
      <p:sp>
        <p:nvSpPr>
          <p:cNvPr id="104451" name="Rectangle 3"/>
          <p:cNvSpPr>
            <a:spLocks noGrp="1" noChangeArrowheads="1"/>
          </p:cNvSpPr>
          <p:nvPr>
            <p:ph type="body" idx="1"/>
          </p:nvPr>
        </p:nvSpPr>
        <p:spPr/>
        <p:txBody>
          <a:bodyPr/>
          <a:lstStyle/>
          <a:p>
            <a:r>
              <a:rPr lang="en-US" altLang="en-US" sz="2400"/>
              <a:t>Talked previous about eventual consistency</a:t>
            </a:r>
          </a:p>
          <a:p>
            <a:r>
              <a:rPr lang="en-US" altLang="en-US" sz="2400"/>
              <a:t>Cassandra has programmable read/writable consistency</a:t>
            </a:r>
          </a:p>
          <a:p>
            <a:pPr lvl="1"/>
            <a:r>
              <a:rPr lang="en-US" altLang="en-US" sz="2200"/>
              <a:t>One: Return from the first node that responds</a:t>
            </a:r>
          </a:p>
          <a:p>
            <a:pPr lvl="1"/>
            <a:r>
              <a:rPr lang="en-US" altLang="en-US" sz="2200"/>
              <a:t>Quorom: Query from all nodes and respond with the one that has latest timestamp once a majority of nodes responded</a:t>
            </a:r>
          </a:p>
          <a:p>
            <a:pPr lvl="1"/>
            <a:r>
              <a:rPr lang="en-US" altLang="en-US" sz="2200"/>
              <a:t>All: Query from all nodes and respond with the one that has latest timestamp once all nodes responded. An unresponsive node will fail the node</a:t>
            </a:r>
          </a:p>
        </p:txBody>
      </p:sp>
    </p:spTree>
    <p:extLst>
      <p:ext uri="{BB962C8B-B14F-4D97-AF65-F5344CB8AC3E}">
        <p14:creationId xmlns:p14="http://schemas.microsoft.com/office/powerpoint/2010/main" val="5580349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ChangeArrowheads="1"/>
          </p:cNvSpPr>
          <p:nvPr>
            <p:ph type="title"/>
          </p:nvPr>
        </p:nvSpPr>
        <p:spPr/>
        <p:txBody>
          <a:bodyPr/>
          <a:lstStyle/>
          <a:p>
            <a:r>
              <a:rPr lang="en-US" altLang="en-US"/>
              <a:t>Cassandra and Consistency</a:t>
            </a:r>
          </a:p>
        </p:txBody>
      </p:sp>
      <p:sp>
        <p:nvSpPr>
          <p:cNvPr id="106499" name="Rectangle 3"/>
          <p:cNvSpPr>
            <a:spLocks noGrp="1" noChangeArrowheads="1"/>
          </p:cNvSpPr>
          <p:nvPr>
            <p:ph type="body" idx="1"/>
          </p:nvPr>
        </p:nvSpPr>
        <p:spPr/>
        <p:txBody>
          <a:bodyPr/>
          <a:lstStyle/>
          <a:p>
            <a:pPr lvl="1"/>
            <a:r>
              <a:rPr lang="en-US" altLang="en-US" sz="2200"/>
              <a:t>Zero: Ensure nothing. Asynchronous write done in background</a:t>
            </a:r>
          </a:p>
          <a:p>
            <a:pPr lvl="1"/>
            <a:r>
              <a:rPr lang="en-US" altLang="en-US" sz="2200"/>
              <a:t>Any: Ensure that the write is written to at least 1 node</a:t>
            </a:r>
          </a:p>
          <a:p>
            <a:pPr lvl="1"/>
            <a:r>
              <a:rPr lang="en-US" altLang="en-US" sz="2200"/>
              <a:t>One: Ensure that the write is written to at least 1 node’s commit log and memory table before receipt to client</a:t>
            </a:r>
          </a:p>
          <a:p>
            <a:pPr lvl="1"/>
            <a:r>
              <a:rPr lang="en-US" altLang="en-US" sz="2200"/>
              <a:t>Quorom: Ensure that the write goes to node/2 + 1</a:t>
            </a:r>
          </a:p>
          <a:p>
            <a:pPr lvl="1"/>
            <a:r>
              <a:rPr lang="en-US" altLang="en-US" sz="2200"/>
              <a:t>All: Ensure that writes go to all nodes.  An unresponsive node would fail the write</a:t>
            </a:r>
          </a:p>
          <a:p>
            <a:pPr lvl="1"/>
            <a:endParaRPr lang="en-US" altLang="en-US" sz="2200"/>
          </a:p>
        </p:txBody>
      </p:sp>
    </p:spTree>
    <p:extLst>
      <p:ext uri="{BB962C8B-B14F-4D97-AF65-F5344CB8AC3E}">
        <p14:creationId xmlns:p14="http://schemas.microsoft.com/office/powerpoint/2010/main" val="426656837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8546" name="Rectangle 2"/>
          <p:cNvSpPr>
            <a:spLocks noGrp="1" noChangeArrowheads="1"/>
          </p:cNvSpPr>
          <p:nvPr>
            <p:ph type="title"/>
          </p:nvPr>
        </p:nvSpPr>
        <p:spPr/>
        <p:txBody>
          <a:bodyPr/>
          <a:lstStyle/>
          <a:p>
            <a:r>
              <a:rPr lang="en-US" altLang="en-US"/>
              <a:t>Consistent Hashing</a:t>
            </a:r>
          </a:p>
        </p:txBody>
      </p:sp>
      <p:sp>
        <p:nvSpPr>
          <p:cNvPr id="108547" name="Rectangle 3"/>
          <p:cNvSpPr>
            <a:spLocks noGrp="1" noChangeArrowheads="1"/>
          </p:cNvSpPr>
          <p:nvPr>
            <p:ph type="body" sz="half" idx="1"/>
          </p:nvPr>
        </p:nvSpPr>
        <p:spPr>
          <a:xfrm>
            <a:off x="1752600" y="1219200"/>
            <a:ext cx="4495800" cy="5334000"/>
          </a:xfrm>
        </p:spPr>
        <p:txBody>
          <a:bodyPr/>
          <a:lstStyle/>
          <a:p>
            <a:r>
              <a:rPr lang="en-US" altLang="en-US" sz="1800"/>
              <a:t>Partition using consistent hashing</a:t>
            </a:r>
          </a:p>
          <a:p>
            <a:pPr lvl="1"/>
            <a:r>
              <a:rPr lang="en-US" altLang="en-US" sz="1800"/>
              <a:t>Keys hash to a point on a fixed circular space</a:t>
            </a:r>
          </a:p>
          <a:p>
            <a:pPr lvl="1"/>
            <a:r>
              <a:rPr lang="en-US" altLang="en-US" sz="1800"/>
              <a:t>Ring is partitioned into a set of ordered slots and servers and keys hashed over these slots</a:t>
            </a:r>
          </a:p>
          <a:p>
            <a:r>
              <a:rPr lang="en-US" altLang="en-US" sz="1800"/>
              <a:t>Nodes take positions on the circle.</a:t>
            </a:r>
          </a:p>
          <a:p>
            <a:r>
              <a:rPr lang="en-US" altLang="en-US" sz="1800" b="1"/>
              <a:t>A, B,</a:t>
            </a:r>
            <a:r>
              <a:rPr lang="en-US" altLang="en-US" sz="1800"/>
              <a:t> and </a:t>
            </a:r>
            <a:r>
              <a:rPr lang="en-US" altLang="en-US" sz="1800" b="1"/>
              <a:t>D</a:t>
            </a:r>
            <a:r>
              <a:rPr lang="en-US" altLang="en-US" sz="1800"/>
              <a:t> exists. </a:t>
            </a:r>
          </a:p>
          <a:p>
            <a:pPr lvl="1"/>
            <a:r>
              <a:rPr lang="en-US" altLang="en-US" sz="1600" b="1"/>
              <a:t>B</a:t>
            </a:r>
            <a:r>
              <a:rPr lang="en-US" altLang="en-US" sz="1600"/>
              <a:t> responsible for </a:t>
            </a:r>
            <a:r>
              <a:rPr lang="en-US" altLang="en-US" sz="1600" b="1"/>
              <a:t>AB</a:t>
            </a:r>
            <a:r>
              <a:rPr lang="en-US" altLang="en-US" sz="1600"/>
              <a:t> range.</a:t>
            </a:r>
          </a:p>
          <a:p>
            <a:pPr lvl="1"/>
            <a:r>
              <a:rPr lang="en-US" altLang="en-US" sz="1600" b="1"/>
              <a:t>D</a:t>
            </a:r>
            <a:r>
              <a:rPr lang="en-US" altLang="en-US" sz="1600"/>
              <a:t> responsible for </a:t>
            </a:r>
            <a:r>
              <a:rPr lang="en-US" altLang="en-US" sz="1600" b="1"/>
              <a:t>BD</a:t>
            </a:r>
            <a:r>
              <a:rPr lang="en-US" altLang="en-US" sz="1600"/>
              <a:t> range.</a:t>
            </a:r>
          </a:p>
          <a:p>
            <a:pPr lvl="1"/>
            <a:r>
              <a:rPr lang="en-US" altLang="en-US" sz="1600" b="1"/>
              <a:t>A</a:t>
            </a:r>
            <a:r>
              <a:rPr lang="en-US" altLang="en-US" sz="1600"/>
              <a:t> responsible for </a:t>
            </a:r>
            <a:r>
              <a:rPr lang="en-US" altLang="en-US" sz="1600" b="1"/>
              <a:t>DA</a:t>
            </a:r>
            <a:r>
              <a:rPr lang="en-US" altLang="en-US" sz="1600"/>
              <a:t> range.</a:t>
            </a:r>
          </a:p>
          <a:p>
            <a:r>
              <a:rPr lang="en-US" altLang="en-US" sz="1800" b="1"/>
              <a:t>C</a:t>
            </a:r>
            <a:r>
              <a:rPr lang="en-US" altLang="en-US" sz="1800"/>
              <a:t> joins. </a:t>
            </a:r>
          </a:p>
          <a:p>
            <a:pPr lvl="1"/>
            <a:r>
              <a:rPr lang="en-US" altLang="en-US" sz="1600" b="1"/>
              <a:t>B, D</a:t>
            </a:r>
            <a:r>
              <a:rPr lang="en-US" altLang="en-US" sz="1600"/>
              <a:t> split ranges. </a:t>
            </a:r>
          </a:p>
          <a:p>
            <a:pPr lvl="1"/>
            <a:r>
              <a:rPr lang="en-US" altLang="en-US" sz="1600" b="1"/>
              <a:t>C</a:t>
            </a:r>
            <a:r>
              <a:rPr lang="en-US" altLang="en-US" sz="1600"/>
              <a:t> gets </a:t>
            </a:r>
            <a:r>
              <a:rPr lang="en-US" altLang="en-US" sz="1600" b="1"/>
              <a:t>BC</a:t>
            </a:r>
            <a:r>
              <a:rPr lang="en-US" altLang="en-US" sz="1600"/>
              <a:t> from </a:t>
            </a:r>
            <a:r>
              <a:rPr lang="en-US" altLang="en-US" sz="1600" b="1"/>
              <a:t>D</a:t>
            </a:r>
            <a:r>
              <a:rPr lang="en-US" altLang="en-US" sz="1600"/>
              <a:t>.</a:t>
            </a:r>
          </a:p>
          <a:p>
            <a:endParaRPr lang="en-US" altLang="en-US" sz="1800"/>
          </a:p>
        </p:txBody>
      </p:sp>
      <p:graphicFrame>
        <p:nvGraphicFramePr>
          <p:cNvPr id="108549" name="Object 5"/>
          <p:cNvGraphicFramePr>
            <a:graphicFrameLocks noGrp="1" noChangeAspect="1"/>
          </p:cNvGraphicFramePr>
          <p:nvPr>
            <p:ph sz="half" idx="2"/>
          </p:nvPr>
        </p:nvGraphicFramePr>
        <p:xfrm>
          <a:off x="6324600" y="1828806"/>
          <a:ext cx="4229100" cy="3692525"/>
        </p:xfrm>
        <a:graphic>
          <a:graphicData uri="http://schemas.openxmlformats.org/presentationml/2006/ole">
            <mc:AlternateContent xmlns:mc="http://schemas.openxmlformats.org/markup-compatibility/2006">
              <mc:Choice xmlns:v="urn:schemas-microsoft-com:vml" Requires="v">
                <p:oleObj spid="_x0000_s2050" name="Visio" r:id="rId4" imgW="5403827" imgH="4718065" progId="Visio.Drawing.11">
                  <p:embed/>
                </p:oleObj>
              </mc:Choice>
              <mc:Fallback>
                <p:oleObj name="Visio" r:id="rId4" imgW="5403827" imgH="4718065" progId="Visio.Drawing.11">
                  <p:embed/>
                  <p:pic>
                    <p:nvPicPr>
                      <p:cNvPr id="108549"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24600" y="1828806"/>
                        <a:ext cx="4229100" cy="3692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240826412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p:nvPr>
        </p:nvSpPr>
        <p:spPr>
          <a:xfrm>
            <a:off x="2880154" y="2042319"/>
            <a:ext cx="6858000" cy="2387600"/>
          </a:xfrm>
        </p:spPr>
        <p:txBody>
          <a:bodyPr/>
          <a:lstStyle/>
          <a:p>
            <a:r>
              <a:rPr lang="en-US" dirty="0"/>
              <a:t>Cassandra Installation &amp; Examples</a:t>
            </a:r>
          </a:p>
        </p:txBody>
      </p:sp>
      <p:sp>
        <p:nvSpPr>
          <p:cNvPr id="3" name="Subtitle 2"/>
          <p:cNvSpPr>
            <a:spLocks noGrp="1"/>
          </p:cNvSpPr>
          <p:nvPr>
            <p:ph type="subTitle" idx="1"/>
          </p:nvPr>
        </p:nvSpPr>
        <p:spPr>
          <a:xfrm>
            <a:off x="2676268" y="4429919"/>
            <a:ext cx="6858000" cy="1655762"/>
          </a:xfrm>
        </p:spPr>
        <p:txBody>
          <a:bodyPr/>
          <a:lstStyle/>
          <a:p>
            <a:r>
              <a:rPr lang="en-US" dirty="0"/>
              <a:t>BIA 678</a:t>
            </a:r>
          </a:p>
          <a:p>
            <a:endParaRPr lang="en-US" dirty="0"/>
          </a:p>
        </p:txBody>
      </p:sp>
      <p:pic>
        <p:nvPicPr>
          <p:cNvPr id="4" name="Picture 3"/>
          <p:cNvPicPr>
            <a:picLocks noChangeAspect="1"/>
          </p:cNvPicPr>
          <p:nvPr/>
        </p:nvPicPr>
        <p:blipFill>
          <a:blip r:embed="rId2"/>
          <a:stretch>
            <a:fillRect/>
          </a:stretch>
        </p:blipFill>
        <p:spPr>
          <a:xfrm>
            <a:off x="4931978" y="386557"/>
            <a:ext cx="2346581" cy="2097844"/>
          </a:xfrm>
          <a:prstGeom prst="rect">
            <a:avLst/>
          </a:prstGeom>
        </p:spPr>
      </p:pic>
    </p:spTree>
    <p:extLst>
      <p:ext uri="{BB962C8B-B14F-4D97-AF65-F5344CB8AC3E}">
        <p14:creationId xmlns:p14="http://schemas.microsoft.com/office/powerpoint/2010/main" val="427531000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5" name="TextBox 4"/>
          <p:cNvSpPr txBox="1"/>
          <p:nvPr/>
        </p:nvSpPr>
        <p:spPr>
          <a:xfrm>
            <a:off x="3936656" y="2475527"/>
            <a:ext cx="1641904" cy="830997"/>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2400" dirty="0">
                <a:solidFill>
                  <a:prstClr val="black"/>
                </a:solidFill>
                <a:latin typeface="Arial"/>
              </a:rPr>
              <a:t>Windows Installation</a:t>
            </a:r>
          </a:p>
        </p:txBody>
      </p:sp>
      <p:sp>
        <p:nvSpPr>
          <p:cNvPr id="6" name="TextBox 5"/>
          <p:cNvSpPr txBox="1"/>
          <p:nvPr/>
        </p:nvSpPr>
        <p:spPr>
          <a:xfrm>
            <a:off x="3936656" y="4435052"/>
            <a:ext cx="1641904" cy="830997"/>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2400" dirty="0">
                <a:solidFill>
                  <a:prstClr val="black"/>
                </a:solidFill>
                <a:latin typeface="Arial"/>
              </a:rPr>
              <a:t>Mac Installation</a:t>
            </a:r>
          </a:p>
        </p:txBody>
      </p:sp>
      <p:sp>
        <p:nvSpPr>
          <p:cNvPr id="7" name="TextBox 6"/>
          <p:cNvSpPr txBox="1"/>
          <p:nvPr/>
        </p:nvSpPr>
        <p:spPr>
          <a:xfrm>
            <a:off x="6096000" y="3604055"/>
            <a:ext cx="1641904" cy="830997"/>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2400" dirty="0">
                <a:solidFill>
                  <a:prstClr val="black"/>
                </a:solidFill>
                <a:latin typeface="Arial"/>
              </a:rPr>
              <a:t>Simple Examples</a:t>
            </a:r>
          </a:p>
        </p:txBody>
      </p:sp>
      <p:sp>
        <p:nvSpPr>
          <p:cNvPr id="8" name="TextBox 7"/>
          <p:cNvSpPr txBox="1"/>
          <p:nvPr/>
        </p:nvSpPr>
        <p:spPr>
          <a:xfrm>
            <a:off x="8255344" y="3604055"/>
            <a:ext cx="1784006" cy="1200329"/>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2400" dirty="0">
                <a:solidFill>
                  <a:prstClr val="black"/>
                </a:solidFill>
                <a:latin typeface="Arial"/>
              </a:rPr>
              <a:t>MIT_IP Data Example</a:t>
            </a:r>
          </a:p>
        </p:txBody>
      </p:sp>
      <p:cxnSp>
        <p:nvCxnSpPr>
          <p:cNvPr id="10" name="Straight Arrow Connector 9"/>
          <p:cNvCxnSpPr>
            <a:stCxn id="5" idx="3"/>
            <a:endCxn id="7" idx="1"/>
          </p:cNvCxnSpPr>
          <p:nvPr/>
        </p:nvCxnSpPr>
        <p:spPr>
          <a:xfrm>
            <a:off x="5578561" y="2891024"/>
            <a:ext cx="517441" cy="112852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 name="Straight Arrow Connector 10"/>
          <p:cNvCxnSpPr>
            <a:stCxn id="6" idx="3"/>
            <a:endCxn id="7" idx="1"/>
          </p:cNvCxnSpPr>
          <p:nvPr/>
        </p:nvCxnSpPr>
        <p:spPr>
          <a:xfrm flipV="1">
            <a:off x="5578560" y="4019554"/>
            <a:ext cx="517440" cy="83099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4" name="Straight Arrow Connector 13"/>
          <p:cNvCxnSpPr>
            <a:stCxn id="7" idx="3"/>
            <a:endCxn id="8" idx="1"/>
          </p:cNvCxnSpPr>
          <p:nvPr/>
        </p:nvCxnSpPr>
        <p:spPr>
          <a:xfrm>
            <a:off x="7737904" y="4019553"/>
            <a:ext cx="517440" cy="18466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6" name="TextBox 15"/>
          <p:cNvSpPr txBox="1"/>
          <p:nvPr/>
        </p:nvSpPr>
        <p:spPr>
          <a:xfrm>
            <a:off x="1777312" y="2413969"/>
            <a:ext cx="1641904" cy="523220"/>
          </a:xfrm>
          <a:prstGeom prst="rect">
            <a:avLst/>
          </a:prstGeom>
          <a:ln>
            <a:prstDash val="dash"/>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2800" dirty="0">
                <a:solidFill>
                  <a:prstClr val="black"/>
                </a:solidFill>
                <a:latin typeface="Arial"/>
              </a:rPr>
              <a:t>Terms</a:t>
            </a:r>
          </a:p>
        </p:txBody>
      </p:sp>
      <p:sp>
        <p:nvSpPr>
          <p:cNvPr id="17" name="TextBox 16"/>
          <p:cNvSpPr txBox="1"/>
          <p:nvPr/>
        </p:nvSpPr>
        <p:spPr>
          <a:xfrm>
            <a:off x="1845276" y="4435051"/>
            <a:ext cx="1641904" cy="1384995"/>
          </a:xfrm>
          <a:prstGeom prst="rect">
            <a:avLst/>
          </a:prstGeom>
          <a:ln>
            <a:prstDash val="dash"/>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2800" dirty="0">
                <a:solidFill>
                  <a:prstClr val="black"/>
                </a:solidFill>
                <a:latin typeface="Arial"/>
              </a:rPr>
              <a:t>What is Different?</a:t>
            </a:r>
          </a:p>
        </p:txBody>
      </p:sp>
    </p:spTree>
    <p:extLst>
      <p:ext uri="{BB962C8B-B14F-4D97-AF65-F5344CB8AC3E}">
        <p14:creationId xmlns:p14="http://schemas.microsoft.com/office/powerpoint/2010/main" val="140593032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 Terms</a:t>
            </a:r>
          </a:p>
        </p:txBody>
      </p:sp>
      <p:sp>
        <p:nvSpPr>
          <p:cNvPr id="3" name="Content Placeholder 2"/>
          <p:cNvSpPr>
            <a:spLocks noGrp="1"/>
          </p:cNvSpPr>
          <p:nvPr>
            <p:ph idx="1"/>
          </p:nvPr>
        </p:nvSpPr>
        <p:spPr>
          <a:xfrm>
            <a:off x="2152652" y="1394726"/>
            <a:ext cx="4278527" cy="5129642"/>
          </a:xfrm>
        </p:spPr>
        <p:txBody>
          <a:bodyPr>
            <a:normAutofit fontScale="70000" lnSpcReduction="20000"/>
          </a:bodyPr>
          <a:lstStyle/>
          <a:p>
            <a:pPr marL="0" indent="0">
              <a:buNone/>
            </a:pPr>
            <a:r>
              <a:rPr lang="en-US" dirty="0"/>
              <a:t>CAP tradeoff:</a:t>
            </a:r>
          </a:p>
          <a:p>
            <a:r>
              <a:rPr lang="en-US" dirty="0"/>
              <a:t>it is </a:t>
            </a:r>
            <a:r>
              <a:rPr lang="en-US" dirty="0">
                <a:solidFill>
                  <a:srgbClr val="FF0000"/>
                </a:solidFill>
              </a:rPr>
              <a:t>impossible</a:t>
            </a:r>
            <a:r>
              <a:rPr lang="en-US" dirty="0"/>
              <a:t> for a distributed computer system to simultaneously provide </a:t>
            </a:r>
            <a:r>
              <a:rPr lang="en-US" dirty="0">
                <a:solidFill>
                  <a:srgbClr val="FF0000"/>
                </a:solidFill>
              </a:rPr>
              <a:t>all three</a:t>
            </a:r>
            <a:r>
              <a:rPr lang="en-US" dirty="0"/>
              <a:t> of the following guarantees"</a:t>
            </a:r>
            <a:endParaRPr lang="en-US" i="1" dirty="0">
              <a:hlinkClick r:id="" action="ppaction://noaction"/>
            </a:endParaRPr>
          </a:p>
          <a:p>
            <a:r>
              <a:rPr lang="en-US" i="1" dirty="0">
                <a:hlinkClick r:id="" action="ppaction://noaction"/>
              </a:rPr>
              <a:t>Consistency</a:t>
            </a:r>
            <a:r>
              <a:rPr lang="en-US" dirty="0"/>
              <a:t> all nodes see the same data at the same time</a:t>
            </a:r>
          </a:p>
          <a:p>
            <a:r>
              <a:rPr lang="en-US" i="1" dirty="0">
                <a:hlinkClick r:id="rId2" tooltip="Availability"/>
              </a:rPr>
              <a:t>Availability</a:t>
            </a:r>
            <a:r>
              <a:rPr lang="en-US" dirty="0"/>
              <a:t> a guarantee that every request receives a response about whether it succeeded or failed</a:t>
            </a:r>
          </a:p>
          <a:p>
            <a:r>
              <a:rPr lang="en-US" i="1" dirty="0">
                <a:hlinkClick r:id="rId3" tooltip="Network partitioning"/>
              </a:rPr>
              <a:t>Partition tolerance</a:t>
            </a:r>
            <a:r>
              <a:rPr lang="en-US" dirty="0"/>
              <a:t> the system continues to operate despite arbitrary partitioning due to network failures</a:t>
            </a:r>
          </a:p>
          <a:p>
            <a:endParaRPr lang="en-US" dirty="0"/>
          </a:p>
        </p:txBody>
      </p:sp>
      <p:grpSp>
        <p:nvGrpSpPr>
          <p:cNvPr id="6" name="Group 5"/>
          <p:cNvGrpSpPr/>
          <p:nvPr/>
        </p:nvGrpSpPr>
        <p:grpSpPr>
          <a:xfrm>
            <a:off x="6591817" y="1690688"/>
            <a:ext cx="3558407" cy="4114800"/>
            <a:chOff x="6757087" y="1690688"/>
            <a:chExt cx="4744543" cy="4114800"/>
          </a:xfrm>
        </p:grpSpPr>
        <p:pic>
          <p:nvPicPr>
            <p:cNvPr id="4" name="Picture 3"/>
            <p:cNvPicPr>
              <a:picLocks noChangeAspect="1"/>
            </p:cNvPicPr>
            <p:nvPr/>
          </p:nvPicPr>
          <p:blipFill>
            <a:blip r:embed="rId4"/>
            <a:stretch>
              <a:fillRect/>
            </a:stretch>
          </p:blipFill>
          <p:spPr>
            <a:xfrm>
              <a:off x="6757087" y="1690688"/>
              <a:ext cx="4744543" cy="4114800"/>
            </a:xfrm>
            <a:prstGeom prst="rect">
              <a:avLst/>
            </a:prstGeom>
          </p:spPr>
        </p:pic>
        <p:sp>
          <p:nvSpPr>
            <p:cNvPr id="5" name="Rectangle 4"/>
            <p:cNvSpPr/>
            <p:nvPr/>
          </p:nvSpPr>
          <p:spPr>
            <a:xfrm>
              <a:off x="8709228" y="5090984"/>
              <a:ext cx="840259" cy="172995"/>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prstClr val="black"/>
                </a:solidFill>
                <a:latin typeface="Arial"/>
              </a:endParaRPr>
            </a:p>
          </p:txBody>
        </p:sp>
      </p:grpSp>
    </p:spTree>
    <p:extLst>
      <p:ext uri="{BB962C8B-B14F-4D97-AF65-F5344CB8AC3E}">
        <p14:creationId xmlns:p14="http://schemas.microsoft.com/office/powerpoint/2010/main" val="22220283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p:txBody>
          <a:bodyPr/>
          <a:lstStyle/>
          <a:p>
            <a:r>
              <a:rPr lang="en-US" altLang="en-US"/>
              <a:t>What is NoSQL?</a:t>
            </a:r>
          </a:p>
        </p:txBody>
      </p:sp>
      <p:sp>
        <p:nvSpPr>
          <p:cNvPr id="58371" name="Rectangle 3"/>
          <p:cNvSpPr>
            <a:spLocks noGrp="1" noChangeArrowheads="1"/>
          </p:cNvSpPr>
          <p:nvPr>
            <p:ph type="body" idx="1"/>
          </p:nvPr>
        </p:nvSpPr>
        <p:spPr/>
        <p:txBody>
          <a:bodyPr/>
          <a:lstStyle/>
          <a:p>
            <a:r>
              <a:rPr lang="en-US" altLang="en-US" sz="2400"/>
              <a:t>Stands for </a:t>
            </a:r>
            <a:r>
              <a:rPr lang="en-US" altLang="en-US" sz="2400" b="1"/>
              <a:t>N</a:t>
            </a:r>
            <a:r>
              <a:rPr lang="en-US" altLang="en-US" sz="2400"/>
              <a:t>ot </a:t>
            </a:r>
            <a:r>
              <a:rPr lang="en-US" altLang="en-US" sz="2400" b="1"/>
              <a:t>O</a:t>
            </a:r>
            <a:r>
              <a:rPr lang="en-US" altLang="en-US" sz="2400"/>
              <a:t>nly </a:t>
            </a:r>
            <a:r>
              <a:rPr lang="en-US" altLang="en-US" sz="2400" b="1"/>
              <a:t>SQL</a:t>
            </a:r>
          </a:p>
          <a:p>
            <a:r>
              <a:rPr lang="en-US" altLang="en-US" sz="2400"/>
              <a:t>Class of non-relational data storage systems</a:t>
            </a:r>
          </a:p>
          <a:p>
            <a:r>
              <a:rPr lang="en-US" altLang="en-US" sz="2400"/>
              <a:t>Usually do not require a fixed table schema nor do they use the concept of joins</a:t>
            </a:r>
          </a:p>
          <a:p>
            <a:r>
              <a:rPr lang="en-US" altLang="en-US" sz="2400"/>
              <a:t>All NoSQL offerings relax one or more of the ACID properties (will talk about the CAP theorem)</a:t>
            </a:r>
          </a:p>
          <a:p>
            <a:endParaRPr lang="en-US" altLang="en-US" sz="2400"/>
          </a:p>
        </p:txBody>
      </p:sp>
    </p:spTree>
    <p:extLst>
      <p:ext uri="{BB962C8B-B14F-4D97-AF65-F5344CB8AC3E}">
        <p14:creationId xmlns:p14="http://schemas.microsoft.com/office/powerpoint/2010/main" val="352583191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 Terms</a:t>
            </a:r>
          </a:p>
        </p:txBody>
      </p:sp>
      <p:pic>
        <p:nvPicPr>
          <p:cNvPr id="4" name="Content Placeholder 3"/>
          <p:cNvPicPr>
            <a:picLocks noGrp="1" noChangeAspect="1"/>
          </p:cNvPicPr>
          <p:nvPr>
            <p:ph idx="1"/>
          </p:nvPr>
        </p:nvPicPr>
        <p:blipFill>
          <a:blip r:embed="rId3"/>
          <a:stretch>
            <a:fillRect/>
          </a:stretch>
        </p:blipFill>
        <p:spPr>
          <a:xfrm>
            <a:off x="2152650" y="2320946"/>
            <a:ext cx="7886700" cy="3954264"/>
          </a:xfrm>
          <a:prstGeom prst="rect">
            <a:avLst/>
          </a:prstGeom>
        </p:spPr>
      </p:pic>
      <p:sp>
        <p:nvSpPr>
          <p:cNvPr id="6" name="TextBox 5"/>
          <p:cNvSpPr txBox="1"/>
          <p:nvPr/>
        </p:nvSpPr>
        <p:spPr>
          <a:xfrm>
            <a:off x="2152651" y="1544183"/>
            <a:ext cx="9052030" cy="830997"/>
          </a:xfrm>
          <a:prstGeom prst="rect">
            <a:avLst/>
          </a:prstGeom>
          <a:noFill/>
        </p:spPr>
        <p:txBody>
          <a:bodyPr wrap="none" rtlCol="0">
            <a:spAutoFit/>
          </a:bodyPr>
          <a:lstStyle/>
          <a:p>
            <a:r>
              <a:rPr lang="en-US" sz="2400" dirty="0">
                <a:solidFill>
                  <a:prstClr val="black"/>
                </a:solidFill>
                <a:latin typeface="Arial"/>
              </a:rPr>
              <a:t>Theses terms are same. </a:t>
            </a:r>
          </a:p>
          <a:p>
            <a:r>
              <a:rPr lang="en-US" sz="2400" dirty="0">
                <a:solidFill>
                  <a:prstClr val="black"/>
                </a:solidFill>
                <a:latin typeface="Arial"/>
              </a:rPr>
              <a:t>Table (Cassandra 1.2+) = Column Family (before Cassandra 1.2)</a:t>
            </a:r>
          </a:p>
        </p:txBody>
      </p:sp>
      <p:sp>
        <p:nvSpPr>
          <p:cNvPr id="5" name="TextBox 4"/>
          <p:cNvSpPr txBox="1"/>
          <p:nvPr/>
        </p:nvSpPr>
        <p:spPr>
          <a:xfrm>
            <a:off x="2106312" y="6462588"/>
            <a:ext cx="7795569" cy="461665"/>
          </a:xfrm>
          <a:prstGeom prst="rect">
            <a:avLst/>
          </a:prstGeom>
          <a:noFill/>
        </p:spPr>
        <p:txBody>
          <a:bodyPr wrap="square" rtlCol="0">
            <a:spAutoFit/>
          </a:bodyPr>
          <a:lstStyle/>
          <a:p>
            <a:r>
              <a:rPr lang="en-US" sz="1200" dirty="0">
                <a:solidFill>
                  <a:prstClr val="black"/>
                </a:solidFill>
                <a:latin typeface="Arial"/>
                <a:hlinkClick r:id="rId4"/>
              </a:rPr>
              <a:t>https://academy.datastax.com/courses/ds201-cassandra-core-concepts</a:t>
            </a:r>
            <a:r>
              <a:rPr lang="en-US" sz="1200" dirty="0">
                <a:solidFill>
                  <a:prstClr val="black"/>
                </a:solidFill>
                <a:latin typeface="Arial"/>
              </a:rPr>
              <a:t>, DS201 Course Slides, </a:t>
            </a:r>
            <a:r>
              <a:rPr lang="en-US" sz="1200" dirty="0" err="1">
                <a:solidFill>
                  <a:prstClr val="black"/>
                </a:solidFill>
                <a:latin typeface="Arial"/>
              </a:rPr>
              <a:t>Artem</a:t>
            </a:r>
            <a:r>
              <a:rPr lang="en-US" sz="1200" dirty="0">
                <a:solidFill>
                  <a:prstClr val="black"/>
                </a:solidFill>
                <a:latin typeface="Arial"/>
              </a:rPr>
              <a:t> </a:t>
            </a:r>
            <a:r>
              <a:rPr lang="en-US" sz="1200" dirty="0" err="1">
                <a:solidFill>
                  <a:prstClr val="black"/>
                </a:solidFill>
                <a:latin typeface="Arial"/>
              </a:rPr>
              <a:t>Chebotko</a:t>
            </a:r>
            <a:r>
              <a:rPr lang="en-US" sz="1200" dirty="0">
                <a:solidFill>
                  <a:prstClr val="black"/>
                </a:solidFill>
                <a:latin typeface="Arial"/>
              </a:rPr>
              <a:t>, Leo Schuman, </a:t>
            </a:r>
            <a:r>
              <a:rPr lang="en-US" sz="1200" i="1" dirty="0">
                <a:solidFill>
                  <a:prstClr val="black"/>
                </a:solidFill>
                <a:latin typeface="Arial"/>
              </a:rPr>
              <a:t>Introducing Cassandra Data Model and Cassandra Query Language</a:t>
            </a:r>
            <a:r>
              <a:rPr lang="en-US" sz="1200" dirty="0">
                <a:solidFill>
                  <a:prstClr val="black"/>
                </a:solidFill>
                <a:latin typeface="Arial"/>
              </a:rPr>
              <a:t>, April 8, 2014 </a:t>
            </a:r>
          </a:p>
        </p:txBody>
      </p:sp>
      <p:cxnSp>
        <p:nvCxnSpPr>
          <p:cNvPr id="8" name="Straight Connector 7"/>
          <p:cNvCxnSpPr/>
          <p:nvPr/>
        </p:nvCxnSpPr>
        <p:spPr>
          <a:xfrm>
            <a:off x="2042984" y="6455761"/>
            <a:ext cx="193692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6241032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 Terms</a:t>
            </a:r>
          </a:p>
        </p:txBody>
      </p:sp>
      <p:sp>
        <p:nvSpPr>
          <p:cNvPr id="3" name="Content Placeholder 2"/>
          <p:cNvSpPr>
            <a:spLocks noGrp="1"/>
          </p:cNvSpPr>
          <p:nvPr>
            <p:ph idx="1"/>
          </p:nvPr>
        </p:nvSpPr>
        <p:spPr/>
        <p:txBody>
          <a:bodyPr>
            <a:normAutofit/>
          </a:bodyPr>
          <a:lstStyle/>
          <a:p>
            <a:r>
              <a:rPr lang="en-US" dirty="0"/>
              <a:t>Row is the smallest unit that stores related data in Cassandra</a:t>
            </a:r>
          </a:p>
          <a:p>
            <a:pPr lvl="1"/>
            <a:r>
              <a:rPr lang="en-US" dirty="0"/>
              <a:t>Rows – individual rows constitute a column family</a:t>
            </a:r>
          </a:p>
          <a:p>
            <a:pPr lvl="1"/>
            <a:r>
              <a:rPr lang="en-US" dirty="0"/>
              <a:t>Row key – uniquely identifies a row in a column family</a:t>
            </a:r>
          </a:p>
          <a:p>
            <a:pPr lvl="1"/>
            <a:r>
              <a:rPr lang="en-US" dirty="0"/>
              <a:t>Row – store pair of column keys and column values</a:t>
            </a:r>
          </a:p>
          <a:p>
            <a:pPr lvl="1"/>
            <a:r>
              <a:rPr lang="en-US" dirty="0"/>
              <a:t>Column key – uniquely identifies a column value in a row</a:t>
            </a:r>
          </a:p>
          <a:p>
            <a:pPr lvl="1"/>
            <a:r>
              <a:rPr lang="en-US" dirty="0"/>
              <a:t>Column Value – stores one value or a collection of values</a:t>
            </a:r>
          </a:p>
        </p:txBody>
      </p:sp>
      <p:pic>
        <p:nvPicPr>
          <p:cNvPr id="5" name="Picture 4"/>
          <p:cNvPicPr>
            <a:picLocks noChangeAspect="1"/>
          </p:cNvPicPr>
          <p:nvPr/>
        </p:nvPicPr>
        <p:blipFill>
          <a:blip r:embed="rId3"/>
          <a:stretch>
            <a:fillRect/>
          </a:stretch>
        </p:blipFill>
        <p:spPr>
          <a:xfrm>
            <a:off x="2152651" y="4184135"/>
            <a:ext cx="3958603" cy="2426730"/>
          </a:xfrm>
          <a:prstGeom prst="rect">
            <a:avLst/>
          </a:prstGeom>
        </p:spPr>
      </p:pic>
      <p:sp>
        <p:nvSpPr>
          <p:cNvPr id="9" name="TextBox 8"/>
          <p:cNvSpPr txBox="1"/>
          <p:nvPr/>
        </p:nvSpPr>
        <p:spPr>
          <a:xfrm>
            <a:off x="2106312" y="6462588"/>
            <a:ext cx="7795569" cy="461665"/>
          </a:xfrm>
          <a:prstGeom prst="rect">
            <a:avLst/>
          </a:prstGeom>
          <a:noFill/>
        </p:spPr>
        <p:txBody>
          <a:bodyPr wrap="square" rtlCol="0">
            <a:spAutoFit/>
          </a:bodyPr>
          <a:lstStyle/>
          <a:p>
            <a:r>
              <a:rPr lang="en-US" sz="1200" dirty="0">
                <a:solidFill>
                  <a:prstClr val="black"/>
                </a:solidFill>
                <a:latin typeface="Arial"/>
                <a:hlinkClick r:id="rId4"/>
              </a:rPr>
              <a:t>https://academy.datastax.com/courses/ds201-cassandra-core-concepts</a:t>
            </a:r>
            <a:r>
              <a:rPr lang="en-US" sz="1200" dirty="0">
                <a:solidFill>
                  <a:prstClr val="black"/>
                </a:solidFill>
                <a:latin typeface="Arial"/>
              </a:rPr>
              <a:t>, DS201 Course Slides, </a:t>
            </a:r>
            <a:r>
              <a:rPr lang="en-US" sz="1200" dirty="0" err="1">
                <a:solidFill>
                  <a:prstClr val="black"/>
                </a:solidFill>
                <a:latin typeface="Arial"/>
              </a:rPr>
              <a:t>Artem</a:t>
            </a:r>
            <a:r>
              <a:rPr lang="en-US" sz="1200" dirty="0">
                <a:solidFill>
                  <a:prstClr val="black"/>
                </a:solidFill>
                <a:latin typeface="Arial"/>
              </a:rPr>
              <a:t> </a:t>
            </a:r>
            <a:r>
              <a:rPr lang="en-US" sz="1200" dirty="0" err="1">
                <a:solidFill>
                  <a:prstClr val="black"/>
                </a:solidFill>
                <a:latin typeface="Arial"/>
              </a:rPr>
              <a:t>Chebotko</a:t>
            </a:r>
            <a:r>
              <a:rPr lang="en-US" sz="1200" dirty="0">
                <a:solidFill>
                  <a:prstClr val="black"/>
                </a:solidFill>
                <a:latin typeface="Arial"/>
              </a:rPr>
              <a:t>, Leo Schuman, </a:t>
            </a:r>
            <a:r>
              <a:rPr lang="en-US" sz="1200" i="1" dirty="0">
                <a:solidFill>
                  <a:prstClr val="black"/>
                </a:solidFill>
                <a:latin typeface="Arial"/>
              </a:rPr>
              <a:t>Introducing Cassandra Data Model and Cassandra Query Language</a:t>
            </a:r>
            <a:r>
              <a:rPr lang="en-US" sz="1200" dirty="0">
                <a:solidFill>
                  <a:prstClr val="black"/>
                </a:solidFill>
                <a:latin typeface="Arial"/>
              </a:rPr>
              <a:t>, April 8, 2014 </a:t>
            </a:r>
          </a:p>
        </p:txBody>
      </p:sp>
      <p:cxnSp>
        <p:nvCxnSpPr>
          <p:cNvPr id="10" name="Straight Connector 9"/>
          <p:cNvCxnSpPr/>
          <p:nvPr/>
        </p:nvCxnSpPr>
        <p:spPr>
          <a:xfrm>
            <a:off x="2042984" y="6455761"/>
            <a:ext cx="193692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654443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 Terms</a:t>
            </a:r>
          </a:p>
        </p:txBody>
      </p:sp>
      <p:sp>
        <p:nvSpPr>
          <p:cNvPr id="3" name="Content Placeholder 2"/>
          <p:cNvSpPr>
            <a:spLocks noGrp="1"/>
          </p:cNvSpPr>
          <p:nvPr>
            <p:ph idx="1"/>
          </p:nvPr>
        </p:nvSpPr>
        <p:spPr/>
        <p:txBody>
          <a:bodyPr/>
          <a:lstStyle/>
          <a:p>
            <a:r>
              <a:rPr lang="en-US" dirty="0"/>
              <a:t>Sample Rows that describe an artist and a band in a same </a:t>
            </a:r>
            <a:r>
              <a:rPr lang="en-US" dirty="0" err="1"/>
              <a:t>keyspace</a:t>
            </a:r>
            <a:r>
              <a:rPr lang="en-US" dirty="0"/>
              <a:t>:</a:t>
            </a:r>
          </a:p>
        </p:txBody>
      </p:sp>
      <p:pic>
        <p:nvPicPr>
          <p:cNvPr id="4" name="Picture 3"/>
          <p:cNvPicPr>
            <a:picLocks noChangeAspect="1"/>
          </p:cNvPicPr>
          <p:nvPr/>
        </p:nvPicPr>
        <p:blipFill>
          <a:blip r:embed="rId3"/>
          <a:stretch>
            <a:fillRect/>
          </a:stretch>
        </p:blipFill>
        <p:spPr>
          <a:xfrm>
            <a:off x="2152651" y="2745047"/>
            <a:ext cx="6888395" cy="2889635"/>
          </a:xfrm>
          <a:prstGeom prst="rect">
            <a:avLst/>
          </a:prstGeom>
        </p:spPr>
      </p:pic>
      <p:sp>
        <p:nvSpPr>
          <p:cNvPr id="8" name="TextBox 7"/>
          <p:cNvSpPr txBox="1"/>
          <p:nvPr/>
        </p:nvSpPr>
        <p:spPr>
          <a:xfrm>
            <a:off x="2106312" y="6462588"/>
            <a:ext cx="7795569" cy="461665"/>
          </a:xfrm>
          <a:prstGeom prst="rect">
            <a:avLst/>
          </a:prstGeom>
          <a:noFill/>
        </p:spPr>
        <p:txBody>
          <a:bodyPr wrap="square" rtlCol="0">
            <a:spAutoFit/>
          </a:bodyPr>
          <a:lstStyle/>
          <a:p>
            <a:r>
              <a:rPr lang="en-US" sz="1200" dirty="0">
                <a:solidFill>
                  <a:prstClr val="black"/>
                </a:solidFill>
                <a:latin typeface="Arial"/>
                <a:hlinkClick r:id="rId4"/>
              </a:rPr>
              <a:t>https://academy.datastax.com/courses/ds201-cassandra-core-concepts</a:t>
            </a:r>
            <a:r>
              <a:rPr lang="en-US" sz="1200" dirty="0">
                <a:solidFill>
                  <a:prstClr val="black"/>
                </a:solidFill>
                <a:latin typeface="Arial"/>
              </a:rPr>
              <a:t>, DS201 Course Slides, </a:t>
            </a:r>
            <a:r>
              <a:rPr lang="en-US" sz="1200" dirty="0" err="1">
                <a:solidFill>
                  <a:prstClr val="black"/>
                </a:solidFill>
                <a:latin typeface="Arial"/>
              </a:rPr>
              <a:t>Artem</a:t>
            </a:r>
            <a:r>
              <a:rPr lang="en-US" sz="1200" dirty="0">
                <a:solidFill>
                  <a:prstClr val="black"/>
                </a:solidFill>
                <a:latin typeface="Arial"/>
              </a:rPr>
              <a:t> </a:t>
            </a:r>
            <a:r>
              <a:rPr lang="en-US" sz="1200" dirty="0" err="1">
                <a:solidFill>
                  <a:prstClr val="black"/>
                </a:solidFill>
                <a:latin typeface="Arial"/>
              </a:rPr>
              <a:t>Chebotko</a:t>
            </a:r>
            <a:r>
              <a:rPr lang="en-US" sz="1200" dirty="0">
                <a:solidFill>
                  <a:prstClr val="black"/>
                </a:solidFill>
                <a:latin typeface="Arial"/>
              </a:rPr>
              <a:t>, Leo Schuman, </a:t>
            </a:r>
            <a:r>
              <a:rPr lang="en-US" sz="1200" i="1" dirty="0">
                <a:solidFill>
                  <a:prstClr val="black"/>
                </a:solidFill>
                <a:latin typeface="Arial"/>
              </a:rPr>
              <a:t>Introducing Cassandra Data Model and Cassandra Query Language</a:t>
            </a:r>
            <a:r>
              <a:rPr lang="en-US" sz="1200" dirty="0">
                <a:solidFill>
                  <a:prstClr val="black"/>
                </a:solidFill>
                <a:latin typeface="Arial"/>
              </a:rPr>
              <a:t>, April 8, 2014 </a:t>
            </a:r>
          </a:p>
        </p:txBody>
      </p:sp>
      <p:cxnSp>
        <p:nvCxnSpPr>
          <p:cNvPr id="9" name="Straight Connector 8"/>
          <p:cNvCxnSpPr/>
          <p:nvPr/>
        </p:nvCxnSpPr>
        <p:spPr>
          <a:xfrm>
            <a:off x="2042984" y="6455761"/>
            <a:ext cx="193692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8834087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 Terms</a:t>
            </a:r>
          </a:p>
        </p:txBody>
      </p:sp>
      <p:sp>
        <p:nvSpPr>
          <p:cNvPr id="3" name="Content Placeholder 2"/>
          <p:cNvSpPr>
            <a:spLocks noGrp="1"/>
          </p:cNvSpPr>
          <p:nvPr>
            <p:ph idx="1"/>
          </p:nvPr>
        </p:nvSpPr>
        <p:spPr/>
        <p:txBody>
          <a:bodyPr/>
          <a:lstStyle/>
          <a:p>
            <a:r>
              <a:rPr lang="en-US" dirty="0"/>
              <a:t>Composite row key – multiple components separated by colon </a:t>
            </a:r>
          </a:p>
          <a:p>
            <a:endParaRPr lang="en-US" dirty="0">
              <a:effectLst/>
            </a:endParaRPr>
          </a:p>
          <a:p>
            <a:endParaRPr lang="en-US" dirty="0"/>
          </a:p>
          <a:p>
            <a:endParaRPr lang="en-US" dirty="0">
              <a:effectLst/>
            </a:endParaRPr>
          </a:p>
          <a:p>
            <a:r>
              <a:rPr lang="en-US" dirty="0"/>
              <a:t>Composite column key – multiple components separated by colon </a:t>
            </a:r>
          </a:p>
          <a:p>
            <a:endParaRPr lang="en-US" dirty="0">
              <a:effectLst/>
            </a:endParaRPr>
          </a:p>
        </p:txBody>
      </p:sp>
      <p:pic>
        <p:nvPicPr>
          <p:cNvPr id="5" name="Picture 4"/>
          <p:cNvPicPr>
            <a:picLocks noChangeAspect="1"/>
          </p:cNvPicPr>
          <p:nvPr/>
        </p:nvPicPr>
        <p:blipFill>
          <a:blip r:embed="rId3"/>
          <a:stretch>
            <a:fillRect/>
          </a:stretch>
        </p:blipFill>
        <p:spPr>
          <a:xfrm>
            <a:off x="2089323" y="2231186"/>
            <a:ext cx="8013357" cy="1428022"/>
          </a:xfrm>
          <a:prstGeom prst="rect">
            <a:avLst/>
          </a:prstGeom>
        </p:spPr>
      </p:pic>
      <p:pic>
        <p:nvPicPr>
          <p:cNvPr id="7" name="Picture 6"/>
          <p:cNvPicPr>
            <a:picLocks noChangeAspect="1"/>
          </p:cNvPicPr>
          <p:nvPr/>
        </p:nvPicPr>
        <p:blipFill>
          <a:blip r:embed="rId4"/>
          <a:stretch>
            <a:fillRect/>
          </a:stretch>
        </p:blipFill>
        <p:spPr>
          <a:xfrm>
            <a:off x="2283942" y="4434482"/>
            <a:ext cx="7624119" cy="1494064"/>
          </a:xfrm>
          <a:prstGeom prst="rect">
            <a:avLst/>
          </a:prstGeom>
        </p:spPr>
      </p:pic>
      <p:sp>
        <p:nvSpPr>
          <p:cNvPr id="10" name="TextBox 9"/>
          <p:cNvSpPr txBox="1"/>
          <p:nvPr/>
        </p:nvSpPr>
        <p:spPr>
          <a:xfrm>
            <a:off x="2106312" y="6462588"/>
            <a:ext cx="7795569" cy="461665"/>
          </a:xfrm>
          <a:prstGeom prst="rect">
            <a:avLst/>
          </a:prstGeom>
          <a:noFill/>
        </p:spPr>
        <p:txBody>
          <a:bodyPr wrap="square" rtlCol="0">
            <a:spAutoFit/>
          </a:bodyPr>
          <a:lstStyle/>
          <a:p>
            <a:r>
              <a:rPr lang="en-US" sz="1200" dirty="0">
                <a:solidFill>
                  <a:prstClr val="black"/>
                </a:solidFill>
                <a:latin typeface="Arial"/>
                <a:hlinkClick r:id="rId5"/>
              </a:rPr>
              <a:t>https://academy.datastax.com/courses/ds201-cassandra-core-concepts</a:t>
            </a:r>
            <a:r>
              <a:rPr lang="en-US" sz="1200" dirty="0">
                <a:solidFill>
                  <a:prstClr val="black"/>
                </a:solidFill>
                <a:latin typeface="Arial"/>
              </a:rPr>
              <a:t>, DS201 Course Slides, </a:t>
            </a:r>
            <a:r>
              <a:rPr lang="en-US" sz="1200" dirty="0" err="1">
                <a:solidFill>
                  <a:prstClr val="black"/>
                </a:solidFill>
                <a:latin typeface="Arial"/>
              </a:rPr>
              <a:t>Artem</a:t>
            </a:r>
            <a:r>
              <a:rPr lang="en-US" sz="1200" dirty="0">
                <a:solidFill>
                  <a:prstClr val="black"/>
                </a:solidFill>
                <a:latin typeface="Arial"/>
              </a:rPr>
              <a:t> </a:t>
            </a:r>
            <a:r>
              <a:rPr lang="en-US" sz="1200" dirty="0" err="1">
                <a:solidFill>
                  <a:prstClr val="black"/>
                </a:solidFill>
                <a:latin typeface="Arial"/>
              </a:rPr>
              <a:t>Chebotko</a:t>
            </a:r>
            <a:r>
              <a:rPr lang="en-US" sz="1200" dirty="0">
                <a:solidFill>
                  <a:prstClr val="black"/>
                </a:solidFill>
                <a:latin typeface="Arial"/>
              </a:rPr>
              <a:t>, Leo Schuman, </a:t>
            </a:r>
            <a:r>
              <a:rPr lang="en-US" sz="1200" i="1" dirty="0">
                <a:solidFill>
                  <a:prstClr val="black"/>
                </a:solidFill>
                <a:latin typeface="Arial"/>
              </a:rPr>
              <a:t>Introducing Cassandra Data Model and Cassandra Query Language</a:t>
            </a:r>
            <a:r>
              <a:rPr lang="en-US" sz="1200" dirty="0">
                <a:solidFill>
                  <a:prstClr val="black"/>
                </a:solidFill>
                <a:latin typeface="Arial"/>
              </a:rPr>
              <a:t>, April 8, 2014 </a:t>
            </a:r>
          </a:p>
        </p:txBody>
      </p:sp>
      <p:cxnSp>
        <p:nvCxnSpPr>
          <p:cNvPr id="11" name="Straight Connector 10"/>
          <p:cNvCxnSpPr/>
          <p:nvPr/>
        </p:nvCxnSpPr>
        <p:spPr>
          <a:xfrm>
            <a:off x="2042984" y="6455761"/>
            <a:ext cx="193692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9572308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 Terms</a:t>
            </a:r>
          </a:p>
        </p:txBody>
      </p:sp>
      <p:sp>
        <p:nvSpPr>
          <p:cNvPr id="3" name="Content Placeholder 2"/>
          <p:cNvSpPr>
            <a:spLocks noGrp="1"/>
          </p:cNvSpPr>
          <p:nvPr>
            <p:ph idx="1"/>
          </p:nvPr>
        </p:nvSpPr>
        <p:spPr/>
        <p:txBody>
          <a:bodyPr/>
          <a:lstStyle/>
          <a:p>
            <a:r>
              <a:rPr lang="en-US" dirty="0"/>
              <a:t>Column family – set of rows with a similar structure</a:t>
            </a:r>
          </a:p>
          <a:p>
            <a:endParaRPr lang="en-US" dirty="0"/>
          </a:p>
        </p:txBody>
      </p:sp>
      <p:pic>
        <p:nvPicPr>
          <p:cNvPr id="4" name="Picture 3"/>
          <p:cNvPicPr>
            <a:picLocks noChangeAspect="1"/>
          </p:cNvPicPr>
          <p:nvPr/>
        </p:nvPicPr>
        <p:blipFill>
          <a:blip r:embed="rId3"/>
          <a:stretch>
            <a:fillRect/>
          </a:stretch>
        </p:blipFill>
        <p:spPr>
          <a:xfrm>
            <a:off x="4352232" y="2209800"/>
            <a:ext cx="4399163" cy="3950542"/>
          </a:xfrm>
          <a:prstGeom prst="rect">
            <a:avLst/>
          </a:prstGeom>
        </p:spPr>
      </p:pic>
      <p:sp>
        <p:nvSpPr>
          <p:cNvPr id="8" name="TextBox 7"/>
          <p:cNvSpPr txBox="1"/>
          <p:nvPr/>
        </p:nvSpPr>
        <p:spPr>
          <a:xfrm>
            <a:off x="2106312" y="6462588"/>
            <a:ext cx="7795569" cy="461665"/>
          </a:xfrm>
          <a:prstGeom prst="rect">
            <a:avLst/>
          </a:prstGeom>
          <a:noFill/>
        </p:spPr>
        <p:txBody>
          <a:bodyPr wrap="square" rtlCol="0">
            <a:spAutoFit/>
          </a:bodyPr>
          <a:lstStyle/>
          <a:p>
            <a:r>
              <a:rPr lang="en-US" sz="1200" dirty="0">
                <a:solidFill>
                  <a:prstClr val="black"/>
                </a:solidFill>
                <a:latin typeface="Arial"/>
                <a:hlinkClick r:id="rId4"/>
              </a:rPr>
              <a:t>https://academy.datastax.com/courses/ds201-cassandra-core-concepts</a:t>
            </a:r>
            <a:r>
              <a:rPr lang="en-US" sz="1200" dirty="0">
                <a:solidFill>
                  <a:prstClr val="black"/>
                </a:solidFill>
                <a:latin typeface="Arial"/>
              </a:rPr>
              <a:t>, DS201 Course Slides, </a:t>
            </a:r>
            <a:r>
              <a:rPr lang="en-US" sz="1200" dirty="0" err="1">
                <a:solidFill>
                  <a:prstClr val="black"/>
                </a:solidFill>
                <a:latin typeface="Arial"/>
              </a:rPr>
              <a:t>Artem</a:t>
            </a:r>
            <a:r>
              <a:rPr lang="en-US" sz="1200" dirty="0">
                <a:solidFill>
                  <a:prstClr val="black"/>
                </a:solidFill>
                <a:latin typeface="Arial"/>
              </a:rPr>
              <a:t> </a:t>
            </a:r>
            <a:r>
              <a:rPr lang="en-US" sz="1200" dirty="0" err="1">
                <a:solidFill>
                  <a:prstClr val="black"/>
                </a:solidFill>
                <a:latin typeface="Arial"/>
              </a:rPr>
              <a:t>Chebotko</a:t>
            </a:r>
            <a:r>
              <a:rPr lang="en-US" sz="1200" dirty="0">
                <a:solidFill>
                  <a:prstClr val="black"/>
                </a:solidFill>
                <a:latin typeface="Arial"/>
              </a:rPr>
              <a:t>, Leo Schuman, </a:t>
            </a:r>
            <a:r>
              <a:rPr lang="en-US" sz="1200" i="1" dirty="0">
                <a:solidFill>
                  <a:prstClr val="black"/>
                </a:solidFill>
                <a:latin typeface="Arial"/>
              </a:rPr>
              <a:t>Introducing Cassandra Data Model and Cassandra Query Language</a:t>
            </a:r>
            <a:r>
              <a:rPr lang="en-US" sz="1200" dirty="0">
                <a:solidFill>
                  <a:prstClr val="black"/>
                </a:solidFill>
                <a:latin typeface="Arial"/>
              </a:rPr>
              <a:t>, April 8, 2014 </a:t>
            </a:r>
          </a:p>
        </p:txBody>
      </p:sp>
      <p:cxnSp>
        <p:nvCxnSpPr>
          <p:cNvPr id="9" name="Straight Connector 8"/>
          <p:cNvCxnSpPr/>
          <p:nvPr/>
        </p:nvCxnSpPr>
        <p:spPr>
          <a:xfrm>
            <a:off x="2042984" y="6455761"/>
            <a:ext cx="193692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2708559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 Terms</a:t>
            </a:r>
          </a:p>
        </p:txBody>
      </p:sp>
      <p:sp>
        <p:nvSpPr>
          <p:cNvPr id="3" name="Content Placeholder 2"/>
          <p:cNvSpPr>
            <a:spLocks noGrp="1"/>
          </p:cNvSpPr>
          <p:nvPr>
            <p:ph idx="1"/>
          </p:nvPr>
        </p:nvSpPr>
        <p:spPr/>
        <p:txBody>
          <a:bodyPr/>
          <a:lstStyle/>
          <a:p>
            <a:pPr marL="514350" indent="-514350">
              <a:buAutoNum type="arabicPeriod"/>
            </a:pPr>
            <a:r>
              <a:rPr lang="en-US" dirty="0"/>
              <a:t>Distributed</a:t>
            </a:r>
          </a:p>
          <a:p>
            <a:pPr marL="514350" indent="-514350">
              <a:buAutoNum type="arabicPeriod"/>
            </a:pPr>
            <a:r>
              <a:rPr lang="en-US" dirty="0"/>
              <a:t>Sparse</a:t>
            </a:r>
          </a:p>
        </p:txBody>
      </p:sp>
      <p:pic>
        <p:nvPicPr>
          <p:cNvPr id="5" name="Picture 4"/>
          <p:cNvPicPr>
            <a:picLocks noChangeAspect="1"/>
          </p:cNvPicPr>
          <p:nvPr/>
        </p:nvPicPr>
        <p:blipFill>
          <a:blip r:embed="rId3"/>
          <a:stretch>
            <a:fillRect/>
          </a:stretch>
        </p:blipFill>
        <p:spPr>
          <a:xfrm>
            <a:off x="2152651" y="2967794"/>
            <a:ext cx="6632489" cy="3447539"/>
          </a:xfrm>
          <a:prstGeom prst="rect">
            <a:avLst/>
          </a:prstGeom>
        </p:spPr>
      </p:pic>
      <p:sp>
        <p:nvSpPr>
          <p:cNvPr id="9" name="TextBox 8"/>
          <p:cNvSpPr txBox="1"/>
          <p:nvPr/>
        </p:nvSpPr>
        <p:spPr>
          <a:xfrm>
            <a:off x="2106312" y="6462588"/>
            <a:ext cx="7795569" cy="461665"/>
          </a:xfrm>
          <a:prstGeom prst="rect">
            <a:avLst/>
          </a:prstGeom>
          <a:noFill/>
        </p:spPr>
        <p:txBody>
          <a:bodyPr wrap="square" rtlCol="0">
            <a:spAutoFit/>
          </a:bodyPr>
          <a:lstStyle/>
          <a:p>
            <a:r>
              <a:rPr lang="en-US" sz="1200" dirty="0">
                <a:solidFill>
                  <a:prstClr val="black"/>
                </a:solidFill>
                <a:latin typeface="Arial"/>
                <a:hlinkClick r:id="rId4"/>
              </a:rPr>
              <a:t>https://academy.datastax.com/courses/ds201-cassandra-core-concepts</a:t>
            </a:r>
            <a:r>
              <a:rPr lang="en-US" sz="1200" dirty="0">
                <a:solidFill>
                  <a:prstClr val="black"/>
                </a:solidFill>
                <a:latin typeface="Arial"/>
              </a:rPr>
              <a:t>, DS201 Course Slides, </a:t>
            </a:r>
            <a:r>
              <a:rPr lang="en-US" sz="1200" dirty="0" err="1">
                <a:solidFill>
                  <a:prstClr val="black"/>
                </a:solidFill>
                <a:latin typeface="Arial"/>
              </a:rPr>
              <a:t>Artem</a:t>
            </a:r>
            <a:r>
              <a:rPr lang="en-US" sz="1200" dirty="0">
                <a:solidFill>
                  <a:prstClr val="black"/>
                </a:solidFill>
                <a:latin typeface="Arial"/>
              </a:rPr>
              <a:t> </a:t>
            </a:r>
            <a:r>
              <a:rPr lang="en-US" sz="1200" dirty="0" err="1">
                <a:solidFill>
                  <a:prstClr val="black"/>
                </a:solidFill>
                <a:latin typeface="Arial"/>
              </a:rPr>
              <a:t>Chebotko</a:t>
            </a:r>
            <a:r>
              <a:rPr lang="en-US" sz="1200" dirty="0">
                <a:solidFill>
                  <a:prstClr val="black"/>
                </a:solidFill>
                <a:latin typeface="Arial"/>
              </a:rPr>
              <a:t>, Leo Schuman, </a:t>
            </a:r>
            <a:r>
              <a:rPr lang="en-US" sz="1200" i="1" dirty="0">
                <a:solidFill>
                  <a:prstClr val="black"/>
                </a:solidFill>
                <a:latin typeface="Arial"/>
              </a:rPr>
              <a:t>Introducing Cassandra Data Model and Cassandra Query Language</a:t>
            </a:r>
            <a:r>
              <a:rPr lang="en-US" sz="1200" dirty="0">
                <a:solidFill>
                  <a:prstClr val="black"/>
                </a:solidFill>
                <a:latin typeface="Arial"/>
              </a:rPr>
              <a:t>, April 8, 2014 </a:t>
            </a:r>
          </a:p>
        </p:txBody>
      </p:sp>
      <p:cxnSp>
        <p:nvCxnSpPr>
          <p:cNvPr id="10" name="Straight Connector 9"/>
          <p:cNvCxnSpPr/>
          <p:nvPr/>
        </p:nvCxnSpPr>
        <p:spPr>
          <a:xfrm>
            <a:off x="2042984" y="6455761"/>
            <a:ext cx="193692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1627717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 Terms</a:t>
            </a:r>
          </a:p>
        </p:txBody>
      </p:sp>
      <p:sp>
        <p:nvSpPr>
          <p:cNvPr id="3" name="Content Placeholder 2"/>
          <p:cNvSpPr>
            <a:spLocks noGrp="1"/>
          </p:cNvSpPr>
          <p:nvPr>
            <p:ph idx="1"/>
          </p:nvPr>
        </p:nvSpPr>
        <p:spPr>
          <a:xfrm>
            <a:off x="2012504" y="1143001"/>
            <a:ext cx="8229600" cy="4525963"/>
          </a:xfrm>
        </p:spPr>
        <p:txBody>
          <a:bodyPr/>
          <a:lstStyle/>
          <a:p>
            <a:pPr marL="0" indent="0">
              <a:buNone/>
            </a:pPr>
            <a:r>
              <a:rPr lang="en-US" dirty="0"/>
              <a:t>3. Sorted columns </a:t>
            </a:r>
          </a:p>
          <a:p>
            <a:pPr marL="0" indent="0">
              <a:buNone/>
            </a:pPr>
            <a:r>
              <a:rPr lang="en-US" dirty="0"/>
              <a:t>4. Multidimensional(Column family that stores albums and their tracks)</a:t>
            </a:r>
          </a:p>
        </p:txBody>
      </p:sp>
      <p:pic>
        <p:nvPicPr>
          <p:cNvPr id="4" name="Picture 3"/>
          <p:cNvPicPr>
            <a:picLocks noChangeAspect="1"/>
          </p:cNvPicPr>
          <p:nvPr/>
        </p:nvPicPr>
        <p:blipFill>
          <a:blip r:embed="rId3"/>
          <a:stretch>
            <a:fillRect/>
          </a:stretch>
        </p:blipFill>
        <p:spPr>
          <a:xfrm>
            <a:off x="4876801" y="2647477"/>
            <a:ext cx="5587985" cy="3808284"/>
          </a:xfrm>
          <a:prstGeom prst="rect">
            <a:avLst/>
          </a:prstGeom>
        </p:spPr>
      </p:pic>
      <p:sp>
        <p:nvSpPr>
          <p:cNvPr id="8" name="TextBox 7"/>
          <p:cNvSpPr txBox="1"/>
          <p:nvPr/>
        </p:nvSpPr>
        <p:spPr>
          <a:xfrm>
            <a:off x="2106312" y="6462588"/>
            <a:ext cx="7795569" cy="461665"/>
          </a:xfrm>
          <a:prstGeom prst="rect">
            <a:avLst/>
          </a:prstGeom>
          <a:noFill/>
        </p:spPr>
        <p:txBody>
          <a:bodyPr wrap="square" rtlCol="0">
            <a:spAutoFit/>
          </a:bodyPr>
          <a:lstStyle/>
          <a:p>
            <a:r>
              <a:rPr lang="en-US" sz="1200" dirty="0">
                <a:solidFill>
                  <a:prstClr val="black"/>
                </a:solidFill>
                <a:latin typeface="Arial"/>
                <a:hlinkClick r:id="rId4"/>
              </a:rPr>
              <a:t>https://academy.datastax.com/courses/ds201-cassandra-core-concepts</a:t>
            </a:r>
            <a:r>
              <a:rPr lang="en-US" sz="1200" dirty="0">
                <a:solidFill>
                  <a:prstClr val="black"/>
                </a:solidFill>
                <a:latin typeface="Arial"/>
              </a:rPr>
              <a:t>, DS201 Course Slides, </a:t>
            </a:r>
            <a:r>
              <a:rPr lang="en-US" sz="1200" dirty="0" err="1">
                <a:solidFill>
                  <a:prstClr val="black"/>
                </a:solidFill>
                <a:latin typeface="Arial"/>
              </a:rPr>
              <a:t>Artem</a:t>
            </a:r>
            <a:r>
              <a:rPr lang="en-US" sz="1200" dirty="0">
                <a:solidFill>
                  <a:prstClr val="black"/>
                </a:solidFill>
                <a:latin typeface="Arial"/>
              </a:rPr>
              <a:t> </a:t>
            </a:r>
            <a:r>
              <a:rPr lang="en-US" sz="1200" dirty="0" err="1">
                <a:solidFill>
                  <a:prstClr val="black"/>
                </a:solidFill>
                <a:latin typeface="Arial"/>
              </a:rPr>
              <a:t>Chebotko</a:t>
            </a:r>
            <a:r>
              <a:rPr lang="en-US" sz="1200" dirty="0">
                <a:solidFill>
                  <a:prstClr val="black"/>
                </a:solidFill>
                <a:latin typeface="Arial"/>
              </a:rPr>
              <a:t>, Leo Schuman, </a:t>
            </a:r>
            <a:r>
              <a:rPr lang="en-US" sz="1200" i="1" dirty="0">
                <a:solidFill>
                  <a:prstClr val="black"/>
                </a:solidFill>
                <a:latin typeface="Arial"/>
              </a:rPr>
              <a:t>Introducing Cassandra Data Model and Cassandra Query Language</a:t>
            </a:r>
            <a:r>
              <a:rPr lang="en-US" sz="1200" dirty="0">
                <a:solidFill>
                  <a:prstClr val="black"/>
                </a:solidFill>
                <a:latin typeface="Arial"/>
              </a:rPr>
              <a:t>, April 8, 2014 </a:t>
            </a:r>
          </a:p>
        </p:txBody>
      </p:sp>
      <p:cxnSp>
        <p:nvCxnSpPr>
          <p:cNvPr id="9" name="Straight Connector 8"/>
          <p:cNvCxnSpPr/>
          <p:nvPr/>
        </p:nvCxnSpPr>
        <p:spPr>
          <a:xfrm>
            <a:off x="2042984" y="6455761"/>
            <a:ext cx="193692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1457003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 Terms</a:t>
            </a:r>
          </a:p>
        </p:txBody>
      </p:sp>
      <p:sp>
        <p:nvSpPr>
          <p:cNvPr id="3" name="Content Placeholder 2"/>
          <p:cNvSpPr>
            <a:spLocks noGrp="1"/>
          </p:cNvSpPr>
          <p:nvPr>
            <p:ph idx="1"/>
          </p:nvPr>
        </p:nvSpPr>
        <p:spPr/>
        <p:txBody>
          <a:bodyPr>
            <a:normAutofit/>
          </a:bodyPr>
          <a:lstStyle/>
          <a:p>
            <a:pPr marL="0" indent="0">
              <a:buNone/>
            </a:pPr>
            <a:r>
              <a:rPr lang="en-US" dirty="0"/>
              <a:t> </a:t>
            </a:r>
            <a:r>
              <a:rPr lang="en-US" i="1" dirty="0"/>
              <a:t>Column family </a:t>
            </a:r>
            <a:r>
              <a:rPr lang="en-US" dirty="0"/>
              <a:t>component size considerations  </a:t>
            </a:r>
          </a:p>
          <a:p>
            <a:pPr marL="0" indent="0">
              <a:buNone/>
            </a:pPr>
            <a:r>
              <a:rPr lang="en-US" dirty="0"/>
              <a:t>1. Data from a one row must fit on one node </a:t>
            </a:r>
          </a:p>
          <a:p>
            <a:r>
              <a:rPr lang="en-US" dirty="0"/>
              <a:t>Data from any given row never spans multiple nodes</a:t>
            </a:r>
          </a:p>
          <a:p>
            <a:pPr marL="0" indent="0">
              <a:buNone/>
            </a:pPr>
            <a:r>
              <a:rPr lang="en-US" dirty="0"/>
              <a:t>2. Maximum columns per row is 2 billion </a:t>
            </a:r>
          </a:p>
          <a:p>
            <a:r>
              <a:rPr lang="en-US" dirty="0"/>
              <a:t>In practice – Up to 100 thousand</a:t>
            </a:r>
          </a:p>
          <a:p>
            <a:pPr marL="0" indent="0">
              <a:buNone/>
            </a:pPr>
            <a:r>
              <a:rPr lang="en-US" dirty="0"/>
              <a:t>3. Maximum data size per cell (column value) is 2 GB </a:t>
            </a:r>
          </a:p>
          <a:p>
            <a:r>
              <a:rPr lang="en-US" dirty="0"/>
              <a:t>In practice – Up to 100 MB </a:t>
            </a:r>
          </a:p>
          <a:p>
            <a:pPr marL="0" indent="0">
              <a:buNone/>
            </a:pPr>
            <a:endParaRPr lang="en-US" dirty="0"/>
          </a:p>
        </p:txBody>
      </p:sp>
    </p:spTree>
    <p:extLst>
      <p:ext uri="{BB962C8B-B14F-4D97-AF65-F5344CB8AC3E}">
        <p14:creationId xmlns:p14="http://schemas.microsoft.com/office/powerpoint/2010/main" val="400430877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II. What is Different?</a:t>
            </a:r>
          </a:p>
        </p:txBody>
      </p:sp>
      <p:pic>
        <p:nvPicPr>
          <p:cNvPr id="4" name="Picture 3"/>
          <p:cNvPicPr>
            <a:picLocks noChangeAspect="1"/>
          </p:cNvPicPr>
          <p:nvPr/>
        </p:nvPicPr>
        <p:blipFill>
          <a:blip r:embed="rId2"/>
          <a:stretch>
            <a:fillRect/>
          </a:stretch>
        </p:blipFill>
        <p:spPr>
          <a:xfrm>
            <a:off x="2690170" y="1387561"/>
            <a:ext cx="4791075" cy="2476500"/>
          </a:xfrm>
          <a:prstGeom prst="rect">
            <a:avLst/>
          </a:prstGeom>
        </p:spPr>
      </p:pic>
      <p:pic>
        <p:nvPicPr>
          <p:cNvPr id="5" name="Picture 4"/>
          <p:cNvPicPr>
            <a:picLocks noChangeAspect="1"/>
          </p:cNvPicPr>
          <p:nvPr/>
        </p:nvPicPr>
        <p:blipFill>
          <a:blip r:embed="rId3"/>
          <a:stretch>
            <a:fillRect/>
          </a:stretch>
        </p:blipFill>
        <p:spPr>
          <a:xfrm>
            <a:off x="2690169" y="3796439"/>
            <a:ext cx="4914900" cy="2527300"/>
          </a:xfrm>
          <a:prstGeom prst="rect">
            <a:avLst/>
          </a:prstGeom>
        </p:spPr>
      </p:pic>
      <p:sp>
        <p:nvSpPr>
          <p:cNvPr id="6" name="TextBox 5"/>
          <p:cNvSpPr txBox="1"/>
          <p:nvPr/>
        </p:nvSpPr>
        <p:spPr>
          <a:xfrm>
            <a:off x="2152651" y="2428445"/>
            <a:ext cx="1751570" cy="369332"/>
          </a:xfrm>
          <a:prstGeom prst="rect">
            <a:avLst/>
          </a:prstGeom>
          <a:noFill/>
        </p:spPr>
        <p:txBody>
          <a:bodyPr wrap="square" rtlCol="0">
            <a:spAutoFit/>
          </a:bodyPr>
          <a:lstStyle/>
          <a:p>
            <a:r>
              <a:rPr lang="en-US" dirty="0">
                <a:solidFill>
                  <a:prstClr val="black"/>
                </a:solidFill>
                <a:latin typeface="Arial"/>
              </a:rPr>
              <a:t>SQL</a:t>
            </a:r>
          </a:p>
        </p:txBody>
      </p:sp>
      <p:sp>
        <p:nvSpPr>
          <p:cNvPr id="7" name="TextBox 6"/>
          <p:cNvSpPr txBox="1"/>
          <p:nvPr/>
        </p:nvSpPr>
        <p:spPr>
          <a:xfrm>
            <a:off x="2152651" y="4899794"/>
            <a:ext cx="1751570" cy="369332"/>
          </a:xfrm>
          <a:prstGeom prst="rect">
            <a:avLst/>
          </a:prstGeom>
          <a:noFill/>
        </p:spPr>
        <p:txBody>
          <a:bodyPr wrap="square" rtlCol="0">
            <a:spAutoFit/>
          </a:bodyPr>
          <a:lstStyle/>
          <a:p>
            <a:r>
              <a:rPr lang="en-US" dirty="0">
                <a:solidFill>
                  <a:prstClr val="black"/>
                </a:solidFill>
                <a:latin typeface="Arial"/>
              </a:rPr>
              <a:t>CQL</a:t>
            </a:r>
          </a:p>
        </p:txBody>
      </p:sp>
      <p:sp>
        <p:nvSpPr>
          <p:cNvPr id="8" name="TextBox 7"/>
          <p:cNvSpPr txBox="1"/>
          <p:nvPr/>
        </p:nvSpPr>
        <p:spPr>
          <a:xfrm>
            <a:off x="7566455" y="1841160"/>
            <a:ext cx="2956355" cy="3693319"/>
          </a:xfrm>
          <a:prstGeom prst="rect">
            <a:avLst/>
          </a:prstGeom>
          <a:noFill/>
        </p:spPr>
        <p:txBody>
          <a:bodyPr wrap="square" rtlCol="0">
            <a:spAutoFit/>
          </a:bodyPr>
          <a:lstStyle/>
          <a:p>
            <a:r>
              <a:rPr lang="en-US" dirty="0">
                <a:solidFill>
                  <a:prstClr val="black"/>
                </a:solidFill>
                <a:latin typeface="Arial"/>
              </a:rPr>
              <a:t>For this particular schema:</a:t>
            </a:r>
          </a:p>
          <a:p>
            <a:pPr marL="342900" indent="-342900">
              <a:buFontTx/>
              <a:buAutoNum type="arabicPeriod"/>
            </a:pPr>
            <a:r>
              <a:rPr lang="en-US" dirty="0">
                <a:solidFill>
                  <a:prstClr val="black"/>
                </a:solidFill>
                <a:latin typeface="Arial"/>
              </a:rPr>
              <a:t>style is not in the primary keys</a:t>
            </a:r>
          </a:p>
          <a:p>
            <a:pPr marL="342900" indent="-342900">
              <a:buFontTx/>
              <a:buAutoNum type="arabicPeriod"/>
            </a:pPr>
            <a:r>
              <a:rPr lang="en-US" dirty="0">
                <a:solidFill>
                  <a:prstClr val="black"/>
                </a:solidFill>
                <a:latin typeface="Arial"/>
              </a:rPr>
              <a:t>born is not in the primary keys</a:t>
            </a:r>
          </a:p>
          <a:p>
            <a:pPr marL="342900" indent="-342900">
              <a:buFontTx/>
              <a:buAutoNum type="arabicPeriod"/>
            </a:pPr>
            <a:r>
              <a:rPr lang="en-US" dirty="0">
                <a:solidFill>
                  <a:prstClr val="black"/>
                </a:solidFill>
                <a:latin typeface="Arial"/>
              </a:rPr>
              <a:t>there is no 'average' aggregate function, and there is no 'group by' statement</a:t>
            </a:r>
          </a:p>
          <a:p>
            <a:pPr marL="342900" indent="-342900">
              <a:buFontTx/>
              <a:buAutoNum type="arabicPeriod"/>
            </a:pPr>
            <a:r>
              <a:rPr lang="en-US" dirty="0">
                <a:solidFill>
                  <a:prstClr val="black"/>
                </a:solidFill>
                <a:latin typeface="Arial"/>
              </a:rPr>
              <a:t>no 'join' in Cassandra (doesn't mean we can't model relationships between entities)</a:t>
            </a:r>
          </a:p>
        </p:txBody>
      </p:sp>
      <p:sp>
        <p:nvSpPr>
          <p:cNvPr id="9" name="TextBox 8"/>
          <p:cNvSpPr txBox="1"/>
          <p:nvPr/>
        </p:nvSpPr>
        <p:spPr>
          <a:xfrm>
            <a:off x="2106312" y="6462588"/>
            <a:ext cx="7795569" cy="276999"/>
          </a:xfrm>
          <a:prstGeom prst="rect">
            <a:avLst/>
          </a:prstGeom>
          <a:noFill/>
        </p:spPr>
        <p:txBody>
          <a:bodyPr wrap="square" rtlCol="0">
            <a:spAutoFit/>
          </a:bodyPr>
          <a:lstStyle/>
          <a:p>
            <a:r>
              <a:rPr lang="en-US" sz="1200" dirty="0">
                <a:solidFill>
                  <a:prstClr val="black"/>
                </a:solidFill>
                <a:latin typeface="Arial"/>
                <a:hlinkClick r:id="rId4"/>
              </a:rPr>
              <a:t>https://academy.datastax.com/courses/ds201-cassandra-core-concepts</a:t>
            </a:r>
            <a:r>
              <a:rPr lang="en-US" sz="1200" dirty="0">
                <a:solidFill>
                  <a:prstClr val="black"/>
                </a:solidFill>
                <a:latin typeface="Arial"/>
              </a:rPr>
              <a:t>, DS201</a:t>
            </a:r>
          </a:p>
        </p:txBody>
      </p:sp>
      <p:cxnSp>
        <p:nvCxnSpPr>
          <p:cNvPr id="10" name="Straight Connector 9"/>
          <p:cNvCxnSpPr/>
          <p:nvPr/>
        </p:nvCxnSpPr>
        <p:spPr>
          <a:xfrm>
            <a:off x="2042984" y="6455761"/>
            <a:ext cx="193692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5891373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III. Mac Installation</a:t>
            </a:r>
          </a:p>
        </p:txBody>
      </p:sp>
      <p:sp>
        <p:nvSpPr>
          <p:cNvPr id="3" name="Content Placeholder 2"/>
          <p:cNvSpPr>
            <a:spLocks noGrp="1"/>
          </p:cNvSpPr>
          <p:nvPr>
            <p:ph idx="1"/>
          </p:nvPr>
        </p:nvSpPr>
        <p:spPr/>
        <p:txBody>
          <a:bodyPr/>
          <a:lstStyle/>
          <a:p>
            <a:pPr marL="0" indent="0">
              <a:buNone/>
            </a:pPr>
            <a:r>
              <a:rPr lang="en-US" dirty="0"/>
              <a:t>1. Check your Java version in the terminal:</a:t>
            </a:r>
          </a:p>
          <a:p>
            <a:pPr marL="0" indent="0">
              <a:buNone/>
            </a:pPr>
            <a:r>
              <a:rPr lang="en-US" sz="2000" dirty="0">
                <a:latin typeface="Courier" charset="0"/>
                <a:ea typeface="Courier" charset="0"/>
                <a:cs typeface="Courier" charset="0"/>
              </a:rPr>
              <a:t>Java -version</a:t>
            </a:r>
          </a:p>
          <a:p>
            <a:pPr marL="0" indent="0">
              <a:buNone/>
            </a:pPr>
            <a:r>
              <a:rPr lang="en-US" dirty="0"/>
              <a:t>If it's not 1.8, update it:</a:t>
            </a:r>
          </a:p>
          <a:p>
            <a:pPr marL="0" indent="0">
              <a:buNone/>
            </a:pPr>
            <a:r>
              <a:rPr lang="en-US" dirty="0">
                <a:hlinkClick r:id="rId2"/>
              </a:rPr>
              <a:t>http://www.oracle.com/technetwork/java/javase/downloads/jdk8-downloads-2133151.html</a:t>
            </a:r>
            <a:endParaRPr lang="en-US" dirty="0"/>
          </a:p>
          <a:p>
            <a:pPr marL="0" indent="0">
              <a:buNone/>
            </a:pPr>
            <a:r>
              <a:rPr lang="en-US" dirty="0"/>
              <a:t>2. Download Cassandra:</a:t>
            </a:r>
          </a:p>
          <a:p>
            <a:pPr marL="0" indent="0">
              <a:buNone/>
            </a:pPr>
            <a:r>
              <a:rPr lang="en-US" dirty="0">
                <a:hlinkClick r:id="rId3"/>
              </a:rPr>
              <a:t>http://www.apache.org/dyn/closer.lua/cassandra/2.2.4/apache-cassandra-2.2.4-bin.tar.gz</a:t>
            </a:r>
            <a:endParaRPr lang="en-US" dirty="0"/>
          </a:p>
          <a:p>
            <a:pPr marL="0" indent="0">
              <a:buNone/>
            </a:pPr>
            <a:endParaRPr lang="en-US" dirty="0"/>
          </a:p>
          <a:p>
            <a:endParaRPr lang="en-US" dirty="0"/>
          </a:p>
        </p:txBody>
      </p:sp>
    </p:spTree>
    <p:extLst>
      <p:ext uri="{BB962C8B-B14F-4D97-AF65-F5344CB8AC3E}">
        <p14:creationId xmlns:p14="http://schemas.microsoft.com/office/powerpoint/2010/main" val="11530860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r>
              <a:rPr lang="en-US" altLang="en-US"/>
              <a:t>Why NoSQL?</a:t>
            </a:r>
          </a:p>
        </p:txBody>
      </p:sp>
      <p:sp>
        <p:nvSpPr>
          <p:cNvPr id="32771" name="Rectangle 3"/>
          <p:cNvSpPr>
            <a:spLocks noGrp="1" noChangeArrowheads="1"/>
          </p:cNvSpPr>
          <p:nvPr>
            <p:ph type="body" idx="1"/>
          </p:nvPr>
        </p:nvSpPr>
        <p:spPr/>
        <p:txBody>
          <a:bodyPr/>
          <a:lstStyle/>
          <a:p>
            <a:r>
              <a:rPr lang="en-US" altLang="en-US" sz="2400" dirty="0"/>
              <a:t>For data storage, an RDBMS cannot be the be-all/end-all</a:t>
            </a:r>
          </a:p>
          <a:p>
            <a:r>
              <a:rPr lang="en-US" altLang="en-US" sz="2400" dirty="0"/>
              <a:t>Just as there are different programming languages, need to have other data storage tools in the toolbox</a:t>
            </a:r>
          </a:p>
          <a:p>
            <a:r>
              <a:rPr lang="en-US" altLang="en-US" sz="2400" dirty="0"/>
              <a:t>A NoSQL solution is more acceptable to a client now than even a year ago</a:t>
            </a:r>
          </a:p>
        </p:txBody>
      </p:sp>
    </p:spTree>
    <p:extLst>
      <p:ext uri="{BB962C8B-B14F-4D97-AF65-F5344CB8AC3E}">
        <p14:creationId xmlns:p14="http://schemas.microsoft.com/office/powerpoint/2010/main" val="125038755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III. Mac Installation</a:t>
            </a:r>
          </a:p>
        </p:txBody>
      </p:sp>
      <p:sp>
        <p:nvSpPr>
          <p:cNvPr id="3" name="Content Placeholder 2"/>
          <p:cNvSpPr>
            <a:spLocks noGrp="1"/>
          </p:cNvSpPr>
          <p:nvPr>
            <p:ph idx="1"/>
          </p:nvPr>
        </p:nvSpPr>
        <p:spPr/>
        <p:txBody>
          <a:bodyPr/>
          <a:lstStyle/>
          <a:p>
            <a:pPr marL="0" indent="0">
              <a:buNone/>
            </a:pPr>
            <a:r>
              <a:rPr lang="en-US" dirty="0"/>
              <a:t>3. Unzip (Double-click) the file. In my case, it is on the Desktop and is renamed as '</a:t>
            </a:r>
            <a:r>
              <a:rPr lang="en-US" dirty="0" err="1"/>
              <a:t>cassandra</a:t>
            </a:r>
            <a:r>
              <a:rPr lang="en-US" dirty="0"/>
              <a:t>'.</a:t>
            </a:r>
          </a:p>
          <a:p>
            <a:pPr marL="0" indent="0">
              <a:buNone/>
            </a:pPr>
            <a:r>
              <a:rPr lang="en-US" dirty="0"/>
              <a:t>4. Open the Terminal and go to that directory. Then open the Cassandra service. In my case, it's:</a:t>
            </a:r>
          </a:p>
          <a:p>
            <a:pPr marL="0" indent="0">
              <a:buNone/>
            </a:pPr>
            <a:r>
              <a:rPr lang="en-US" sz="2000" dirty="0">
                <a:latin typeface="Courier" charset="0"/>
                <a:ea typeface="Courier" charset="0"/>
                <a:cs typeface="Courier" charset="0"/>
              </a:rPr>
              <a:t>cd Desktop/</a:t>
            </a:r>
            <a:r>
              <a:rPr lang="en-US" sz="2000" dirty="0" err="1">
                <a:latin typeface="Courier" charset="0"/>
                <a:ea typeface="Courier" charset="0"/>
                <a:cs typeface="Courier" charset="0"/>
              </a:rPr>
              <a:t>cassandra</a:t>
            </a:r>
            <a:r>
              <a:rPr lang="en-US" sz="2000" dirty="0">
                <a:latin typeface="Courier" charset="0"/>
                <a:ea typeface="Courier" charset="0"/>
                <a:cs typeface="Courier" charset="0"/>
              </a:rPr>
              <a:t>/</a:t>
            </a:r>
          </a:p>
          <a:p>
            <a:pPr marL="0" indent="0">
              <a:buNone/>
            </a:pPr>
            <a:r>
              <a:rPr lang="en-US" sz="2000" dirty="0">
                <a:latin typeface="Courier" charset="0"/>
                <a:ea typeface="Courier" charset="0"/>
                <a:cs typeface="Courier" charset="0"/>
              </a:rPr>
              <a:t>bin/</a:t>
            </a:r>
            <a:r>
              <a:rPr lang="en-US" sz="2000" dirty="0" err="1">
                <a:latin typeface="Courier" charset="0"/>
                <a:ea typeface="Courier" charset="0"/>
                <a:cs typeface="Courier" charset="0"/>
              </a:rPr>
              <a:t>cassandra</a:t>
            </a:r>
            <a:endParaRPr lang="en-US" sz="2000" dirty="0">
              <a:latin typeface="Courier" charset="0"/>
              <a:ea typeface="Courier" charset="0"/>
              <a:cs typeface="Courier" charset="0"/>
            </a:endParaRP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endParaRPr lang="en-US" dirty="0"/>
          </a:p>
        </p:txBody>
      </p:sp>
      <p:pic>
        <p:nvPicPr>
          <p:cNvPr id="4" name="Picture 3"/>
          <p:cNvPicPr>
            <a:picLocks noChangeAspect="1"/>
          </p:cNvPicPr>
          <p:nvPr/>
        </p:nvPicPr>
        <p:blipFill>
          <a:blip r:embed="rId2"/>
          <a:stretch>
            <a:fillRect/>
          </a:stretch>
        </p:blipFill>
        <p:spPr>
          <a:xfrm>
            <a:off x="5943600" y="5029201"/>
            <a:ext cx="4533386" cy="625295"/>
          </a:xfrm>
          <a:prstGeom prst="rect">
            <a:avLst/>
          </a:prstGeom>
        </p:spPr>
      </p:pic>
    </p:spTree>
    <p:extLst>
      <p:ext uri="{BB962C8B-B14F-4D97-AF65-F5344CB8AC3E}">
        <p14:creationId xmlns:p14="http://schemas.microsoft.com/office/powerpoint/2010/main" val="308613556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III. Mac Installation</a:t>
            </a:r>
          </a:p>
        </p:txBody>
      </p:sp>
      <p:sp>
        <p:nvSpPr>
          <p:cNvPr id="3" name="Content Placeholder 2"/>
          <p:cNvSpPr>
            <a:spLocks noGrp="1"/>
          </p:cNvSpPr>
          <p:nvPr>
            <p:ph idx="1"/>
          </p:nvPr>
        </p:nvSpPr>
        <p:spPr/>
        <p:txBody>
          <a:bodyPr/>
          <a:lstStyle/>
          <a:p>
            <a:pPr marL="0" indent="0">
              <a:buNone/>
            </a:pPr>
            <a:r>
              <a:rPr lang="en-US" dirty="0"/>
              <a:t>5.Then, open a new terminal window:</a:t>
            </a:r>
          </a:p>
          <a:p>
            <a:pPr marL="0" indent="0">
              <a:buNone/>
            </a:pPr>
            <a:r>
              <a:rPr lang="en-US" sz="2000" dirty="0">
                <a:latin typeface="Courier" charset="0"/>
                <a:ea typeface="Courier" charset="0"/>
                <a:cs typeface="Courier" charset="0"/>
              </a:rPr>
              <a:t>cd Desktop/</a:t>
            </a:r>
            <a:r>
              <a:rPr lang="en-US" sz="2000" dirty="0" err="1">
                <a:latin typeface="Courier" charset="0"/>
                <a:ea typeface="Courier" charset="0"/>
                <a:cs typeface="Courier" charset="0"/>
              </a:rPr>
              <a:t>cassandra</a:t>
            </a:r>
            <a:endParaRPr lang="en-US" sz="2000" dirty="0">
              <a:latin typeface="Courier" charset="0"/>
              <a:ea typeface="Courier" charset="0"/>
              <a:cs typeface="Courier" charset="0"/>
            </a:endParaRPr>
          </a:p>
          <a:p>
            <a:pPr marL="0" indent="0">
              <a:buNone/>
            </a:pPr>
            <a:r>
              <a:rPr lang="en-US" sz="2000" dirty="0">
                <a:latin typeface="Courier" charset="0"/>
                <a:ea typeface="Courier" charset="0"/>
                <a:cs typeface="Courier" charset="0"/>
              </a:rPr>
              <a:t>bin/</a:t>
            </a:r>
            <a:r>
              <a:rPr lang="en-US" sz="2000" dirty="0" err="1">
                <a:latin typeface="Courier" charset="0"/>
                <a:ea typeface="Courier" charset="0"/>
                <a:cs typeface="Courier" charset="0"/>
              </a:rPr>
              <a:t>cqlsh</a:t>
            </a:r>
            <a:endParaRPr lang="en-US" sz="2000" dirty="0">
              <a:latin typeface="Courier" charset="0"/>
              <a:ea typeface="Courier" charset="0"/>
              <a:cs typeface="Courier" charset="0"/>
            </a:endParaRPr>
          </a:p>
          <a:p>
            <a:pPr marL="0" indent="0">
              <a:buNone/>
            </a:pPr>
            <a:r>
              <a:rPr lang="en-US" dirty="0"/>
              <a:t>You should get:</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endParaRPr lang="en-US" dirty="0"/>
          </a:p>
        </p:txBody>
      </p:sp>
      <p:pic>
        <p:nvPicPr>
          <p:cNvPr id="6" name="Picture 5"/>
          <p:cNvPicPr>
            <a:picLocks noChangeAspect="1"/>
          </p:cNvPicPr>
          <p:nvPr/>
        </p:nvPicPr>
        <p:blipFill>
          <a:blip r:embed="rId2"/>
          <a:stretch>
            <a:fillRect/>
          </a:stretch>
        </p:blipFill>
        <p:spPr>
          <a:xfrm>
            <a:off x="2198989" y="3828297"/>
            <a:ext cx="4695825" cy="914400"/>
          </a:xfrm>
          <a:prstGeom prst="rect">
            <a:avLst/>
          </a:prstGeom>
        </p:spPr>
      </p:pic>
    </p:spTree>
    <p:extLst>
      <p:ext uri="{BB962C8B-B14F-4D97-AF65-F5344CB8AC3E}">
        <p14:creationId xmlns:p14="http://schemas.microsoft.com/office/powerpoint/2010/main" val="380628269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III. Mac Installation</a:t>
            </a:r>
          </a:p>
        </p:txBody>
      </p:sp>
      <p:sp>
        <p:nvSpPr>
          <p:cNvPr id="3" name="Content Placeholder 2"/>
          <p:cNvSpPr>
            <a:spLocks noGrp="1"/>
          </p:cNvSpPr>
          <p:nvPr>
            <p:ph idx="1"/>
          </p:nvPr>
        </p:nvSpPr>
        <p:spPr>
          <a:xfrm>
            <a:off x="2152650" y="1690688"/>
            <a:ext cx="7886700" cy="4351338"/>
          </a:xfrm>
        </p:spPr>
        <p:txBody>
          <a:bodyPr>
            <a:normAutofit fontScale="85000" lnSpcReduction="20000"/>
          </a:bodyPr>
          <a:lstStyle/>
          <a:p>
            <a:pPr marL="0" indent="0">
              <a:buNone/>
            </a:pPr>
            <a:r>
              <a:rPr lang="en-US" dirty="0"/>
              <a:t>6. If you can't get into the </a:t>
            </a:r>
            <a:r>
              <a:rPr lang="en-US" dirty="0" err="1"/>
              <a:t>cql</a:t>
            </a:r>
            <a:r>
              <a:rPr lang="en-US" dirty="0"/>
              <a:t> shell, try this code in the '</a:t>
            </a:r>
            <a:r>
              <a:rPr lang="en-US" dirty="0" err="1"/>
              <a:t>cassandra</a:t>
            </a:r>
            <a:r>
              <a:rPr lang="en-US" dirty="0"/>
              <a:t> directory':</a:t>
            </a:r>
          </a:p>
          <a:p>
            <a:pPr marL="0" indent="0">
              <a:buNone/>
            </a:pPr>
            <a:r>
              <a:rPr lang="en-US" sz="2200" dirty="0">
                <a:latin typeface="Courier" charset="0"/>
                <a:ea typeface="Courier" charset="0"/>
                <a:cs typeface="Courier" charset="0"/>
              </a:rPr>
              <a:t>cd </a:t>
            </a:r>
            <a:r>
              <a:rPr lang="en-US" sz="2200" dirty="0" err="1">
                <a:latin typeface="Courier" charset="0"/>
                <a:ea typeface="Courier" charset="0"/>
                <a:cs typeface="Courier" charset="0"/>
              </a:rPr>
              <a:t>conf</a:t>
            </a:r>
            <a:r>
              <a:rPr lang="en-US" sz="2200" dirty="0">
                <a:latin typeface="Courier" charset="0"/>
                <a:ea typeface="Courier" charset="0"/>
                <a:cs typeface="Courier" charset="0"/>
              </a:rPr>
              <a:t>/</a:t>
            </a:r>
          </a:p>
          <a:p>
            <a:pPr marL="0" indent="0">
              <a:buNone/>
            </a:pPr>
            <a:r>
              <a:rPr lang="en-US" sz="2200" dirty="0">
                <a:latin typeface="Courier" charset="0"/>
                <a:ea typeface="Courier" charset="0"/>
                <a:cs typeface="Courier" charset="0"/>
              </a:rPr>
              <a:t>open </a:t>
            </a:r>
            <a:r>
              <a:rPr lang="en-US" sz="2200" dirty="0" err="1">
                <a:latin typeface="Courier" charset="0"/>
                <a:ea typeface="Courier" charset="0"/>
                <a:cs typeface="Courier" charset="0"/>
              </a:rPr>
              <a:t>cassandra.yaml</a:t>
            </a:r>
            <a:endParaRPr lang="en-US" sz="2200" dirty="0">
              <a:latin typeface="Courier" charset="0"/>
              <a:ea typeface="Courier" charset="0"/>
              <a:cs typeface="Courier" charset="0"/>
            </a:endParaRPr>
          </a:p>
          <a:p>
            <a:pPr marL="0" indent="0">
              <a:buNone/>
            </a:pPr>
            <a:r>
              <a:rPr lang="en-US" dirty="0"/>
              <a:t>Search for the key word '7000', and change it to '7002':</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Re-do the steps 4 – 5.</a:t>
            </a:r>
          </a:p>
          <a:p>
            <a:pPr marL="0" indent="0">
              <a:buNone/>
            </a:pPr>
            <a:endParaRPr lang="en-US" dirty="0"/>
          </a:p>
          <a:p>
            <a:endParaRPr lang="en-US" dirty="0"/>
          </a:p>
        </p:txBody>
      </p:sp>
      <p:pic>
        <p:nvPicPr>
          <p:cNvPr id="4" name="Picture 3"/>
          <p:cNvPicPr>
            <a:picLocks noChangeAspect="1"/>
          </p:cNvPicPr>
          <p:nvPr/>
        </p:nvPicPr>
        <p:blipFill>
          <a:blip r:embed="rId2"/>
          <a:stretch>
            <a:fillRect/>
          </a:stretch>
        </p:blipFill>
        <p:spPr>
          <a:xfrm>
            <a:off x="2152650" y="3604392"/>
            <a:ext cx="7296150" cy="1651000"/>
          </a:xfrm>
          <a:prstGeom prst="rect">
            <a:avLst/>
          </a:prstGeom>
          <a:solidFill>
            <a:schemeClr val="bg1"/>
          </a:solidFill>
        </p:spPr>
      </p:pic>
    </p:spTree>
    <p:extLst>
      <p:ext uri="{BB962C8B-B14F-4D97-AF65-F5344CB8AC3E}">
        <p14:creationId xmlns:p14="http://schemas.microsoft.com/office/powerpoint/2010/main" val="297767874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IV. Windows Installation</a:t>
            </a:r>
          </a:p>
        </p:txBody>
      </p:sp>
      <p:sp>
        <p:nvSpPr>
          <p:cNvPr id="3" name="Content Placeholder 2"/>
          <p:cNvSpPr>
            <a:spLocks noGrp="1"/>
          </p:cNvSpPr>
          <p:nvPr>
            <p:ph idx="1"/>
          </p:nvPr>
        </p:nvSpPr>
        <p:spPr/>
        <p:txBody>
          <a:bodyPr/>
          <a:lstStyle/>
          <a:p>
            <a:pPr marL="0" indent="0">
              <a:buNone/>
            </a:pPr>
            <a:r>
              <a:rPr lang="en-US" dirty="0"/>
              <a:t>1. Update your java to 1.8</a:t>
            </a:r>
          </a:p>
          <a:p>
            <a:pPr marL="0" indent="0">
              <a:buNone/>
            </a:pPr>
            <a:r>
              <a:rPr lang="en-US" dirty="0">
                <a:hlinkClick r:id="rId2"/>
              </a:rPr>
              <a:t>http://www.oracle.com/technetwork/java/javase/downloads/jdk8-downloads-2133151.html</a:t>
            </a:r>
            <a:endParaRPr lang="en-US" dirty="0"/>
          </a:p>
          <a:p>
            <a:pPr marL="0" indent="0">
              <a:buNone/>
            </a:pPr>
            <a:r>
              <a:rPr lang="en-US" dirty="0"/>
              <a:t>2. Download Cassandra:</a:t>
            </a:r>
          </a:p>
          <a:p>
            <a:pPr marL="0" indent="0">
              <a:buNone/>
            </a:pPr>
            <a:r>
              <a:rPr lang="en-US" dirty="0">
                <a:hlinkClick r:id="rId3"/>
              </a:rPr>
              <a:t>http://www.apache.org/dyn/closer.lua/cassandra/2.2.4/apache-cassandra-2.2.4-bin.tar.gz</a:t>
            </a:r>
            <a:endParaRPr lang="en-US" dirty="0"/>
          </a:p>
          <a:p>
            <a:pPr marL="0" indent="0">
              <a:buNone/>
            </a:pPr>
            <a:endParaRPr lang="en-US" dirty="0"/>
          </a:p>
          <a:p>
            <a:pPr marL="514350" indent="-514350">
              <a:buAutoNum type="arabicPeriod"/>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endParaRPr lang="en-US" dirty="0"/>
          </a:p>
        </p:txBody>
      </p:sp>
    </p:spTree>
    <p:extLst>
      <p:ext uri="{BB962C8B-B14F-4D97-AF65-F5344CB8AC3E}">
        <p14:creationId xmlns:p14="http://schemas.microsoft.com/office/powerpoint/2010/main" val="341079621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IV. Windows Installation</a:t>
            </a:r>
          </a:p>
        </p:txBody>
      </p:sp>
      <p:sp>
        <p:nvSpPr>
          <p:cNvPr id="3" name="Content Placeholder 2"/>
          <p:cNvSpPr>
            <a:spLocks noGrp="1"/>
          </p:cNvSpPr>
          <p:nvPr>
            <p:ph idx="1"/>
          </p:nvPr>
        </p:nvSpPr>
        <p:spPr>
          <a:xfrm>
            <a:off x="2152650" y="1825625"/>
            <a:ext cx="7886700" cy="4649316"/>
          </a:xfrm>
        </p:spPr>
        <p:txBody>
          <a:bodyPr>
            <a:normAutofit fontScale="77500" lnSpcReduction="20000"/>
          </a:bodyPr>
          <a:lstStyle/>
          <a:p>
            <a:pPr marL="0" indent="0">
              <a:buNone/>
            </a:pPr>
            <a:r>
              <a:rPr lang="en-US" dirty="0"/>
              <a:t>3. Unzip (Double-click) the file. In my case, it is on the Desktop and is renamed as '</a:t>
            </a:r>
            <a:r>
              <a:rPr lang="en-US" dirty="0" err="1"/>
              <a:t>cassandra</a:t>
            </a:r>
            <a:r>
              <a:rPr lang="en-US" dirty="0"/>
              <a:t>'.</a:t>
            </a:r>
          </a:p>
          <a:p>
            <a:pPr marL="0" indent="0">
              <a:buNone/>
            </a:pPr>
            <a:r>
              <a:rPr lang="en-US" dirty="0"/>
              <a:t>4. Find the control panel (on windows 8 search for it).  </a:t>
            </a:r>
          </a:p>
          <a:p>
            <a:pPr marL="0" indent="0">
              <a:buNone/>
            </a:pPr>
            <a:r>
              <a:rPr lang="en-US" dirty="0"/>
              <a:t>Go to "system and security" and then "system".</a:t>
            </a:r>
          </a:p>
          <a:p>
            <a:pPr marL="0" indent="0">
              <a:buNone/>
            </a:pPr>
            <a:r>
              <a:rPr lang="en-US" dirty="0"/>
              <a:t>Click on "Advanced Settings" and then the "Environment Variables" button. </a:t>
            </a:r>
          </a:p>
          <a:p>
            <a:pPr marL="0" indent="0">
              <a:buNone/>
            </a:pPr>
            <a:r>
              <a:rPr lang="en-US" dirty="0"/>
              <a:t>Click on the new button an in the Variable name box type </a:t>
            </a:r>
          </a:p>
          <a:p>
            <a:pPr marL="0" indent="0">
              <a:buNone/>
            </a:pPr>
            <a:r>
              <a:rPr lang="en-US" sz="2200" dirty="0">
                <a:latin typeface="Courier" charset="0"/>
                <a:ea typeface="Courier" charset="0"/>
                <a:cs typeface="Courier" charset="0"/>
              </a:rPr>
              <a:t>JAVA_HOME</a:t>
            </a:r>
            <a:br>
              <a:rPr lang="en-US" dirty="0"/>
            </a:br>
            <a:r>
              <a:rPr lang="en-US" dirty="0"/>
              <a:t>under the value you'll need to put in the path to the java you are using.  Mine is</a:t>
            </a:r>
          </a:p>
          <a:p>
            <a:pPr marL="0" indent="0">
              <a:buNone/>
            </a:pPr>
            <a:r>
              <a:rPr lang="en-US" sz="2200" dirty="0">
                <a:latin typeface="Courier" charset="0"/>
                <a:ea typeface="Courier" charset="0"/>
                <a:cs typeface="Courier" charset="0"/>
              </a:rPr>
              <a:t>C:\Program Files\java\jre1.8.0_71</a:t>
            </a:r>
            <a:br>
              <a:rPr lang="en-US" sz="2200" dirty="0">
                <a:latin typeface="Courier" charset="0"/>
                <a:ea typeface="Courier" charset="0"/>
                <a:cs typeface="Courier" charset="0"/>
              </a:rPr>
            </a:br>
            <a:endParaRPr lang="en-US" sz="2200" dirty="0">
              <a:latin typeface="Courier" charset="0"/>
              <a:ea typeface="Courier" charset="0"/>
              <a:cs typeface="Courier" charset="0"/>
            </a:endParaRP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endParaRPr lang="en-US" dirty="0"/>
          </a:p>
        </p:txBody>
      </p:sp>
    </p:spTree>
    <p:extLst>
      <p:ext uri="{BB962C8B-B14F-4D97-AF65-F5344CB8AC3E}">
        <p14:creationId xmlns:p14="http://schemas.microsoft.com/office/powerpoint/2010/main" val="363655334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IV. Windows Installation</a:t>
            </a:r>
          </a:p>
        </p:txBody>
      </p:sp>
      <p:sp>
        <p:nvSpPr>
          <p:cNvPr id="3" name="Content Placeholder 2"/>
          <p:cNvSpPr>
            <a:spLocks noGrp="1"/>
          </p:cNvSpPr>
          <p:nvPr>
            <p:ph idx="1"/>
          </p:nvPr>
        </p:nvSpPr>
        <p:spPr>
          <a:xfrm>
            <a:off x="2152650" y="1417853"/>
            <a:ext cx="7886700" cy="4649316"/>
          </a:xfrm>
        </p:spPr>
        <p:txBody>
          <a:bodyPr>
            <a:normAutofit/>
          </a:bodyPr>
          <a:lstStyle/>
          <a:p>
            <a:pPr marL="0" indent="0">
              <a:buNone/>
            </a:pPr>
            <a:r>
              <a:rPr lang="en-US" dirty="0"/>
              <a:t>5. Search for '</a:t>
            </a:r>
            <a:r>
              <a:rPr lang="en-US" dirty="0" err="1"/>
              <a:t>cmd</a:t>
            </a:r>
            <a:r>
              <a:rPr lang="en-US" dirty="0"/>
              <a:t>', and open the Command Prompt</a:t>
            </a:r>
          </a:p>
          <a:p>
            <a:pPr marL="0" indent="0">
              <a:buNone/>
            </a:pPr>
            <a:r>
              <a:rPr lang="en-US" dirty="0"/>
              <a:t>Go to '</a:t>
            </a:r>
            <a:r>
              <a:rPr lang="en-US" dirty="0" err="1"/>
              <a:t>cassandra</a:t>
            </a:r>
            <a:r>
              <a:rPr lang="en-US" dirty="0"/>
              <a:t>' directory, and then, run </a:t>
            </a:r>
            <a:r>
              <a:rPr lang="en-US" dirty="0" err="1"/>
              <a:t>cassandra</a:t>
            </a:r>
            <a:r>
              <a:rPr lang="en-US" dirty="0"/>
              <a:t>:</a:t>
            </a:r>
          </a:p>
          <a:p>
            <a:pPr marL="0" indent="0">
              <a:buNone/>
            </a:pPr>
            <a:r>
              <a:rPr lang="en-US" sz="2000" dirty="0">
                <a:latin typeface="Courier" charset="0"/>
                <a:ea typeface="Courier" charset="0"/>
                <a:cs typeface="Courier" charset="0"/>
              </a:rPr>
              <a:t>cd Desktop\</a:t>
            </a:r>
            <a:r>
              <a:rPr lang="en-US" sz="2000" dirty="0" err="1">
                <a:latin typeface="Courier" charset="0"/>
                <a:ea typeface="Courier" charset="0"/>
                <a:cs typeface="Courier" charset="0"/>
              </a:rPr>
              <a:t>cassandra</a:t>
            </a:r>
            <a:endParaRPr lang="en-US" sz="2000" dirty="0">
              <a:latin typeface="Courier" charset="0"/>
              <a:ea typeface="Courier" charset="0"/>
              <a:cs typeface="Courier" charset="0"/>
            </a:endParaRPr>
          </a:p>
          <a:p>
            <a:pPr marL="0" indent="0">
              <a:buNone/>
            </a:pPr>
            <a:r>
              <a:rPr lang="en-US" sz="2000" dirty="0">
                <a:latin typeface="Courier" charset="0"/>
                <a:ea typeface="Courier" charset="0"/>
                <a:cs typeface="Courier" charset="0"/>
              </a:rPr>
              <a:t>bin\</a:t>
            </a:r>
            <a:r>
              <a:rPr lang="en-US" sz="2000" dirty="0" err="1">
                <a:latin typeface="Courier" charset="0"/>
                <a:ea typeface="Courier" charset="0"/>
                <a:cs typeface="Courier" charset="0"/>
              </a:rPr>
              <a:t>cassandra</a:t>
            </a:r>
            <a:endParaRPr lang="en-US" sz="2000" dirty="0">
              <a:latin typeface="Courier" charset="0"/>
              <a:ea typeface="Courier" charset="0"/>
              <a:cs typeface="Courier" charset="0"/>
            </a:endParaRPr>
          </a:p>
          <a:p>
            <a:pPr marL="0" indent="0">
              <a:buNone/>
            </a:pPr>
            <a:endParaRPr lang="en-US" dirty="0"/>
          </a:p>
          <a:p>
            <a:pPr marL="0" indent="0">
              <a:buNone/>
            </a:pPr>
            <a:br>
              <a:rPr lang="en-US" dirty="0"/>
            </a:b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endParaRPr lang="en-US" dirty="0"/>
          </a:p>
        </p:txBody>
      </p:sp>
      <p:pic>
        <p:nvPicPr>
          <p:cNvPr id="4" name="Picture 3"/>
          <p:cNvPicPr>
            <a:picLocks noChangeAspect="1"/>
          </p:cNvPicPr>
          <p:nvPr/>
        </p:nvPicPr>
        <p:blipFill>
          <a:blip r:embed="rId2"/>
          <a:stretch>
            <a:fillRect/>
          </a:stretch>
        </p:blipFill>
        <p:spPr>
          <a:xfrm>
            <a:off x="2152651" y="4478933"/>
            <a:ext cx="2671763" cy="638175"/>
          </a:xfrm>
          <a:prstGeom prst="rect">
            <a:avLst/>
          </a:prstGeom>
        </p:spPr>
      </p:pic>
    </p:spTree>
    <p:extLst>
      <p:ext uri="{BB962C8B-B14F-4D97-AF65-F5344CB8AC3E}">
        <p14:creationId xmlns:p14="http://schemas.microsoft.com/office/powerpoint/2010/main" val="275180064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IV. Windows Installation</a:t>
            </a:r>
          </a:p>
        </p:txBody>
      </p:sp>
      <p:sp>
        <p:nvSpPr>
          <p:cNvPr id="3" name="Content Placeholder 2"/>
          <p:cNvSpPr>
            <a:spLocks noGrp="1"/>
          </p:cNvSpPr>
          <p:nvPr>
            <p:ph idx="1"/>
          </p:nvPr>
        </p:nvSpPr>
        <p:spPr>
          <a:xfrm>
            <a:off x="2152650" y="1825625"/>
            <a:ext cx="7886700" cy="4649316"/>
          </a:xfrm>
        </p:spPr>
        <p:txBody>
          <a:bodyPr>
            <a:normAutofit/>
          </a:bodyPr>
          <a:lstStyle/>
          <a:p>
            <a:pPr marL="0" indent="0">
              <a:buNone/>
            </a:pPr>
            <a:r>
              <a:rPr lang="en-US" dirty="0"/>
              <a:t>You should get logs like this:</a:t>
            </a:r>
          </a:p>
          <a:p>
            <a:pPr marL="0" indent="0">
              <a:buNone/>
            </a:pPr>
            <a:endParaRPr lang="en-US" dirty="0"/>
          </a:p>
          <a:p>
            <a:pPr marL="0" indent="0">
              <a:buNone/>
            </a:pPr>
            <a:br>
              <a:rPr lang="en-US" dirty="0"/>
            </a:b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pic>
        <p:nvPicPr>
          <p:cNvPr id="5" name="Picture 4"/>
          <p:cNvPicPr>
            <a:picLocks noChangeAspect="1"/>
          </p:cNvPicPr>
          <p:nvPr/>
        </p:nvPicPr>
        <p:blipFill>
          <a:blip r:embed="rId2"/>
          <a:stretch>
            <a:fillRect/>
          </a:stretch>
        </p:blipFill>
        <p:spPr>
          <a:xfrm>
            <a:off x="2152650" y="2345917"/>
            <a:ext cx="4572000" cy="3124200"/>
          </a:xfrm>
          <a:prstGeom prst="rect">
            <a:avLst/>
          </a:prstGeom>
        </p:spPr>
      </p:pic>
    </p:spTree>
    <p:extLst>
      <p:ext uri="{BB962C8B-B14F-4D97-AF65-F5344CB8AC3E}">
        <p14:creationId xmlns:p14="http://schemas.microsoft.com/office/powerpoint/2010/main" val="351923195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IV. Windows Installation</a:t>
            </a:r>
          </a:p>
        </p:txBody>
      </p:sp>
      <p:sp>
        <p:nvSpPr>
          <p:cNvPr id="3" name="Content Placeholder 2"/>
          <p:cNvSpPr>
            <a:spLocks noGrp="1"/>
          </p:cNvSpPr>
          <p:nvPr>
            <p:ph idx="1"/>
          </p:nvPr>
        </p:nvSpPr>
        <p:spPr>
          <a:xfrm>
            <a:off x="2152650" y="1961549"/>
            <a:ext cx="7886700" cy="4649316"/>
          </a:xfrm>
        </p:spPr>
        <p:txBody>
          <a:bodyPr>
            <a:normAutofit fontScale="85000" lnSpcReduction="20000"/>
          </a:bodyPr>
          <a:lstStyle/>
          <a:p>
            <a:pPr marL="0" indent="0">
              <a:buNone/>
            </a:pPr>
            <a:r>
              <a:rPr lang="en-US" dirty="0"/>
              <a:t>Be sure you can see 'Start listening for CQL...'. Otherwise, try the following step:</a:t>
            </a:r>
          </a:p>
          <a:p>
            <a:pPr marL="0" indent="0">
              <a:buNone/>
            </a:pPr>
            <a:r>
              <a:rPr lang="en-US" dirty="0"/>
              <a:t>open the '</a:t>
            </a:r>
            <a:r>
              <a:rPr lang="en-US" dirty="0" err="1"/>
              <a:t>cassandra.yaml</a:t>
            </a:r>
            <a:r>
              <a:rPr lang="en-US" dirty="0"/>
              <a:t>' file in the '</a:t>
            </a:r>
            <a:r>
              <a:rPr lang="en-US" dirty="0" err="1"/>
              <a:t>conf</a:t>
            </a:r>
            <a:r>
              <a:rPr lang="en-US" dirty="0"/>
              <a:t>' directory</a:t>
            </a:r>
          </a:p>
          <a:p>
            <a:pPr marL="0" indent="0">
              <a:buNone/>
            </a:pPr>
            <a:r>
              <a:rPr lang="en-US" dirty="0"/>
              <a:t>Search for the key word '7000', and change it to '7002':</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Re-do the steps 4 – 5.</a:t>
            </a:r>
          </a:p>
          <a:p>
            <a:pPr marL="0" indent="0">
              <a:buNone/>
            </a:pPr>
            <a:endParaRPr lang="en-US" dirty="0"/>
          </a:p>
          <a:p>
            <a:pPr marL="0" indent="0">
              <a:buNone/>
            </a:pPr>
            <a:endParaRPr lang="en-US" dirty="0"/>
          </a:p>
        </p:txBody>
      </p:sp>
      <p:pic>
        <p:nvPicPr>
          <p:cNvPr id="6" name="Picture 5"/>
          <p:cNvPicPr>
            <a:picLocks noChangeAspect="1"/>
          </p:cNvPicPr>
          <p:nvPr/>
        </p:nvPicPr>
        <p:blipFill>
          <a:blip r:embed="rId2"/>
          <a:stretch>
            <a:fillRect/>
          </a:stretch>
        </p:blipFill>
        <p:spPr>
          <a:xfrm>
            <a:off x="2152650" y="4193746"/>
            <a:ext cx="7296150" cy="1651000"/>
          </a:xfrm>
          <a:prstGeom prst="rect">
            <a:avLst/>
          </a:prstGeom>
        </p:spPr>
      </p:pic>
    </p:spTree>
    <p:extLst>
      <p:ext uri="{BB962C8B-B14F-4D97-AF65-F5344CB8AC3E}">
        <p14:creationId xmlns:p14="http://schemas.microsoft.com/office/powerpoint/2010/main" val="289387308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IV. Windows Installation</a:t>
            </a:r>
          </a:p>
        </p:txBody>
      </p:sp>
      <p:sp>
        <p:nvSpPr>
          <p:cNvPr id="3" name="Content Placeholder 2"/>
          <p:cNvSpPr>
            <a:spLocks noGrp="1"/>
          </p:cNvSpPr>
          <p:nvPr>
            <p:ph idx="1"/>
          </p:nvPr>
        </p:nvSpPr>
        <p:spPr>
          <a:xfrm>
            <a:off x="2152650" y="1825625"/>
            <a:ext cx="7886700" cy="4649316"/>
          </a:xfrm>
        </p:spPr>
        <p:txBody>
          <a:bodyPr>
            <a:normAutofit/>
          </a:bodyPr>
          <a:lstStyle/>
          <a:p>
            <a:pPr marL="0" indent="0">
              <a:buNone/>
            </a:pPr>
            <a:r>
              <a:rPr lang="en-US" dirty="0"/>
              <a:t>5.Then, open a new command prompt:</a:t>
            </a:r>
          </a:p>
          <a:p>
            <a:pPr marL="0" indent="0">
              <a:buNone/>
            </a:pPr>
            <a:r>
              <a:rPr lang="en-US" sz="2000" dirty="0">
                <a:latin typeface="Courier" charset="0"/>
                <a:ea typeface="Courier" charset="0"/>
                <a:cs typeface="Courier" charset="0"/>
              </a:rPr>
              <a:t>cd Desktop\</a:t>
            </a:r>
            <a:r>
              <a:rPr lang="en-US" sz="2000" dirty="0" err="1">
                <a:latin typeface="Courier" charset="0"/>
                <a:ea typeface="Courier" charset="0"/>
                <a:cs typeface="Courier" charset="0"/>
              </a:rPr>
              <a:t>cassandra</a:t>
            </a:r>
            <a:endParaRPr lang="en-US" sz="2000" dirty="0">
              <a:latin typeface="Courier" charset="0"/>
              <a:ea typeface="Courier" charset="0"/>
              <a:cs typeface="Courier" charset="0"/>
            </a:endParaRPr>
          </a:p>
          <a:p>
            <a:pPr marL="0" indent="0">
              <a:buNone/>
            </a:pPr>
            <a:r>
              <a:rPr lang="en-US" sz="2000" dirty="0">
                <a:latin typeface="Courier" charset="0"/>
                <a:ea typeface="Courier" charset="0"/>
                <a:cs typeface="Courier" charset="0"/>
              </a:rPr>
              <a:t>bin\</a:t>
            </a:r>
            <a:r>
              <a:rPr lang="en-US" sz="2000" dirty="0" err="1">
                <a:latin typeface="Courier" charset="0"/>
                <a:ea typeface="Courier" charset="0"/>
                <a:cs typeface="Courier" charset="0"/>
              </a:rPr>
              <a:t>cqlsh</a:t>
            </a:r>
            <a:endParaRPr lang="en-US" sz="2000" dirty="0">
              <a:latin typeface="Courier" charset="0"/>
              <a:ea typeface="Courier" charset="0"/>
              <a:cs typeface="Courier" charset="0"/>
            </a:endParaRPr>
          </a:p>
          <a:p>
            <a:pPr marL="0" indent="0">
              <a:buNone/>
            </a:pPr>
            <a:r>
              <a:rPr lang="en-US" dirty="0"/>
              <a:t>You should get:</a:t>
            </a:r>
          </a:p>
        </p:txBody>
      </p:sp>
      <p:pic>
        <p:nvPicPr>
          <p:cNvPr id="6" name="Picture 5"/>
          <p:cNvPicPr>
            <a:picLocks noChangeAspect="1"/>
          </p:cNvPicPr>
          <p:nvPr/>
        </p:nvPicPr>
        <p:blipFill>
          <a:blip r:embed="rId2"/>
          <a:stretch>
            <a:fillRect/>
          </a:stretch>
        </p:blipFill>
        <p:spPr>
          <a:xfrm>
            <a:off x="2152650" y="3754866"/>
            <a:ext cx="4464844" cy="1752600"/>
          </a:xfrm>
          <a:prstGeom prst="rect">
            <a:avLst/>
          </a:prstGeom>
        </p:spPr>
      </p:pic>
    </p:spTree>
    <p:extLst>
      <p:ext uri="{BB962C8B-B14F-4D97-AF65-F5344CB8AC3E}">
        <p14:creationId xmlns:p14="http://schemas.microsoft.com/office/powerpoint/2010/main" val="363310487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 Simple Examples</a:t>
            </a:r>
          </a:p>
        </p:txBody>
      </p:sp>
      <p:sp>
        <p:nvSpPr>
          <p:cNvPr id="3" name="Content Placeholder 2"/>
          <p:cNvSpPr>
            <a:spLocks noGrp="1"/>
          </p:cNvSpPr>
          <p:nvPr>
            <p:ph idx="1"/>
          </p:nvPr>
        </p:nvSpPr>
        <p:spPr>
          <a:xfrm>
            <a:off x="2152650" y="1825625"/>
            <a:ext cx="7886700" cy="4649316"/>
          </a:xfrm>
        </p:spPr>
        <p:txBody>
          <a:bodyPr>
            <a:normAutofit/>
          </a:bodyPr>
          <a:lstStyle/>
          <a:p>
            <a:pPr marL="0" indent="0">
              <a:buNone/>
            </a:pPr>
            <a:r>
              <a:rPr lang="en-US" dirty="0"/>
              <a:t>1. Create </a:t>
            </a:r>
            <a:r>
              <a:rPr lang="en-US" dirty="0" err="1"/>
              <a:t>Keyspace</a:t>
            </a:r>
            <a:r>
              <a:rPr lang="en-US" dirty="0"/>
              <a:t> 'test':</a:t>
            </a:r>
          </a:p>
          <a:p>
            <a:pPr marL="0" indent="0">
              <a:buNone/>
            </a:pPr>
            <a:r>
              <a:rPr lang="en-US" sz="2000" dirty="0">
                <a:latin typeface="Courier" charset="0"/>
                <a:ea typeface="Courier" charset="0"/>
                <a:cs typeface="Courier" charset="0"/>
              </a:rPr>
              <a:t>CREATE KEYSPACE test WITH replication = {'class': '</a:t>
            </a:r>
            <a:r>
              <a:rPr lang="en-US" sz="2000" dirty="0" err="1">
                <a:latin typeface="Courier" charset="0"/>
                <a:ea typeface="Courier" charset="0"/>
                <a:cs typeface="Courier" charset="0"/>
              </a:rPr>
              <a:t>SimpleStrategy</a:t>
            </a:r>
            <a:r>
              <a:rPr lang="en-US" sz="2000" dirty="0">
                <a:latin typeface="Courier" charset="0"/>
                <a:ea typeface="Courier" charset="0"/>
                <a:cs typeface="Courier" charset="0"/>
              </a:rPr>
              <a:t>', '</a:t>
            </a:r>
            <a:r>
              <a:rPr lang="en-US" sz="2000" dirty="0" err="1">
                <a:latin typeface="Courier" charset="0"/>
                <a:ea typeface="Courier" charset="0"/>
                <a:cs typeface="Courier" charset="0"/>
              </a:rPr>
              <a:t>replication_factor</a:t>
            </a:r>
            <a:r>
              <a:rPr lang="en-US" sz="2000" dirty="0">
                <a:latin typeface="Courier" charset="0"/>
                <a:ea typeface="Courier" charset="0"/>
                <a:cs typeface="Courier" charset="0"/>
              </a:rPr>
              <a:t>' : 2};</a:t>
            </a:r>
          </a:p>
          <a:p>
            <a:pPr marL="0" indent="0">
              <a:buNone/>
            </a:pPr>
            <a:r>
              <a:rPr lang="en-US" dirty="0"/>
              <a:t>2. Show </a:t>
            </a:r>
            <a:r>
              <a:rPr lang="en-US" dirty="0" err="1"/>
              <a:t>Keyspaces</a:t>
            </a:r>
            <a:r>
              <a:rPr lang="en-US" dirty="0"/>
              <a:t>:</a:t>
            </a:r>
          </a:p>
          <a:p>
            <a:pPr marL="0" indent="0">
              <a:buNone/>
            </a:pPr>
            <a:r>
              <a:rPr lang="en-US" sz="2000" dirty="0">
                <a:latin typeface="Courier" charset="0"/>
                <a:ea typeface="Courier" charset="0"/>
                <a:cs typeface="Courier" charset="0"/>
              </a:rPr>
              <a:t>DESC </a:t>
            </a:r>
            <a:r>
              <a:rPr lang="en-US" sz="2000" dirty="0" err="1">
                <a:latin typeface="Courier" charset="0"/>
                <a:ea typeface="Courier" charset="0"/>
                <a:cs typeface="Courier" charset="0"/>
              </a:rPr>
              <a:t>keyspaces</a:t>
            </a:r>
            <a:r>
              <a:rPr lang="en-US" sz="2000" dirty="0">
                <a:latin typeface="Courier" charset="0"/>
                <a:ea typeface="Courier" charset="0"/>
                <a:cs typeface="Courier" charset="0"/>
              </a:rPr>
              <a:t>;</a:t>
            </a:r>
          </a:p>
          <a:p>
            <a:pPr marL="0" indent="0">
              <a:buNone/>
            </a:pPr>
            <a:r>
              <a:rPr lang="en-US" dirty="0"/>
              <a:t>3. Use </a:t>
            </a:r>
            <a:r>
              <a:rPr lang="en-US" dirty="0" err="1"/>
              <a:t>Keyspace</a:t>
            </a:r>
            <a:r>
              <a:rPr lang="en-US" dirty="0"/>
              <a:t> 'test':</a:t>
            </a:r>
          </a:p>
          <a:p>
            <a:pPr marL="0" indent="0">
              <a:buNone/>
            </a:pPr>
            <a:r>
              <a:rPr lang="en-US" sz="2000" dirty="0">
                <a:latin typeface="Courier" charset="0"/>
                <a:ea typeface="Courier" charset="0"/>
                <a:cs typeface="Courier" charset="0"/>
              </a:rPr>
              <a:t>USE test;</a:t>
            </a:r>
          </a:p>
        </p:txBody>
      </p:sp>
      <p:pic>
        <p:nvPicPr>
          <p:cNvPr id="4" name="Picture 3"/>
          <p:cNvPicPr>
            <a:picLocks noChangeAspect="1"/>
          </p:cNvPicPr>
          <p:nvPr/>
        </p:nvPicPr>
        <p:blipFill>
          <a:blip r:embed="rId2"/>
          <a:stretch>
            <a:fillRect/>
          </a:stretch>
        </p:blipFill>
        <p:spPr>
          <a:xfrm>
            <a:off x="3891607" y="4658841"/>
            <a:ext cx="6076950" cy="1816100"/>
          </a:xfrm>
          <a:prstGeom prst="rect">
            <a:avLst/>
          </a:prstGeom>
        </p:spPr>
      </p:pic>
    </p:spTree>
    <p:extLst>
      <p:ext uri="{BB962C8B-B14F-4D97-AF65-F5344CB8AC3E}">
        <p14:creationId xmlns:p14="http://schemas.microsoft.com/office/powerpoint/2010/main" val="658395094"/>
      </p:ext>
    </p:extLst>
  </p:cSld>
  <p:clrMapOvr>
    <a:masterClrMapping/>
  </p:clrMapOvr>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30020</TotalTime>
  <Words>7587</Words>
  <Application>Microsoft Office PowerPoint</Application>
  <PresentationFormat>Widescreen</PresentationFormat>
  <Paragraphs>1212</Paragraphs>
  <Slides>126</Slides>
  <Notes>33</Notes>
  <HiddenSlides>40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126</vt:i4>
      </vt:variant>
    </vt:vector>
  </HeadingPairs>
  <TitlesOfParts>
    <vt:vector size="135" baseType="lpstr">
      <vt:lpstr>Akzidenz</vt:lpstr>
      <vt:lpstr>Arial</vt:lpstr>
      <vt:lpstr>Calibri</vt:lpstr>
      <vt:lpstr>Courier</vt:lpstr>
      <vt:lpstr>Courier New</vt:lpstr>
      <vt:lpstr>Source Code Pro</vt:lpstr>
      <vt:lpstr>Webdings</vt:lpstr>
      <vt:lpstr>1_Office Theme</vt:lpstr>
      <vt:lpstr>Visio</vt:lpstr>
      <vt:lpstr>PowerPoint Presentation</vt:lpstr>
      <vt:lpstr>Class 6 Outline</vt:lpstr>
      <vt:lpstr>Schedule for Remainder of Semester</vt:lpstr>
      <vt:lpstr>Term paper Discussion</vt:lpstr>
      <vt:lpstr>PowerPoint Presentation</vt:lpstr>
      <vt:lpstr>MPP Data Architectures</vt:lpstr>
      <vt:lpstr>NoSQL</vt:lpstr>
      <vt:lpstr>What is NoSQL?</vt:lpstr>
      <vt:lpstr>Why NoSQL?</vt:lpstr>
      <vt:lpstr>How did we get here?</vt:lpstr>
      <vt:lpstr>NoSQL – Key-Value Data Model (1)</vt:lpstr>
      <vt:lpstr>NoSQL – Key-Value Data Model (2)</vt:lpstr>
      <vt:lpstr>NoSQL – Key-Value Data Model (3)</vt:lpstr>
      <vt:lpstr>NoSQL – Key-Value Model Applications</vt:lpstr>
      <vt:lpstr>NoSQL – Key-value Stores</vt:lpstr>
      <vt:lpstr>2005-2010: NoSQL, Document stores </vt:lpstr>
      <vt:lpstr>NoSQL – Semi-structured Data Model</vt:lpstr>
      <vt:lpstr>NoSQL – Document Stores (1)</vt:lpstr>
      <vt:lpstr>NoSQL – Document Stores (2)</vt:lpstr>
      <vt:lpstr>Document Stores – MongoDB, General (1)</vt:lpstr>
      <vt:lpstr>Document Stores – MongoDB, General (2)</vt:lpstr>
      <vt:lpstr>2005-2010: NoSQL, Graph databases </vt:lpstr>
      <vt:lpstr>NoSQL – Graph DBs</vt:lpstr>
      <vt:lpstr>NoSQL – Graph DBs, General</vt:lpstr>
      <vt:lpstr>NoSQL – Graph DBs, What is a Graph?</vt:lpstr>
      <vt:lpstr>NoSQL – Graph DBs, Motivating Apps (1) </vt:lpstr>
      <vt:lpstr>NoSQL – Graph DBs, Motivating Apps (2) </vt:lpstr>
      <vt:lpstr>PowerPoint Presentation</vt:lpstr>
      <vt:lpstr>NoSQL Databases</vt:lpstr>
      <vt:lpstr>Dynamo and BigTable</vt:lpstr>
      <vt:lpstr>NoSQL, Dynamo and BigTable</vt:lpstr>
      <vt:lpstr>The Perfect Storm</vt:lpstr>
      <vt:lpstr>What kinds of NoSQL</vt:lpstr>
      <vt:lpstr>Key/Value</vt:lpstr>
      <vt:lpstr>Schema-Less</vt:lpstr>
      <vt:lpstr>Common Advantages</vt:lpstr>
      <vt:lpstr>What am I giving up?</vt:lpstr>
      <vt:lpstr>HBase</vt:lpstr>
      <vt:lpstr>HBase Agenda</vt:lpstr>
      <vt:lpstr>Hadoop Ecosystem</vt:lpstr>
      <vt:lpstr>HBase is</vt:lpstr>
      <vt:lpstr>HBase is NOT</vt:lpstr>
      <vt:lpstr>HBase: Master, Region, RegionServer</vt:lpstr>
      <vt:lpstr>Logical Architecture</vt:lpstr>
      <vt:lpstr>Column Families</vt:lpstr>
      <vt:lpstr>Rows and Columns</vt:lpstr>
      <vt:lpstr>Map Table to Regions</vt:lpstr>
      <vt:lpstr>HBase Main Features</vt:lpstr>
      <vt:lpstr>HBase Main Features Cont.</vt:lpstr>
      <vt:lpstr>HBase vs HDFS alone</vt:lpstr>
      <vt:lpstr>HBase vs RDBMS</vt:lpstr>
      <vt:lpstr>HBase API</vt:lpstr>
      <vt:lpstr>Cassandra</vt:lpstr>
      <vt:lpstr>Thrift</vt:lpstr>
      <vt:lpstr>Apache Database Overview</vt:lpstr>
      <vt:lpstr>Cassandra Overview</vt:lpstr>
      <vt:lpstr>Cassandra Query CQL Select</vt:lpstr>
      <vt:lpstr>Cassandra Overview</vt:lpstr>
      <vt:lpstr>Cassandra Overview</vt:lpstr>
      <vt:lpstr>Cassandra Users (DataStax) http://www.datastax.com/wp-content/uploads/2012/10/WP-DataStax-WhyNoSQL.pdf?2 </vt:lpstr>
      <vt:lpstr>Cassandra Overview</vt:lpstr>
      <vt:lpstr>Cassandra Overview</vt:lpstr>
      <vt:lpstr>Cassandra Overview Consistency</vt:lpstr>
      <vt:lpstr>Cassandra Overview Tunable Consistency</vt:lpstr>
      <vt:lpstr>Cassandra Overview Clustering</vt:lpstr>
      <vt:lpstr>Cassandra Overview Column Families</vt:lpstr>
      <vt:lpstr>Cassandra Overview Dynamic Column Families</vt:lpstr>
      <vt:lpstr>Cassandra Overview Weaknesses</vt:lpstr>
      <vt:lpstr>Searching</vt:lpstr>
      <vt:lpstr>Typical NoSQL API</vt:lpstr>
      <vt:lpstr>Cassandra CQL Example</vt:lpstr>
      <vt:lpstr>Data Model</vt:lpstr>
      <vt:lpstr>Data Model Continued</vt:lpstr>
      <vt:lpstr>Cassandra and Consistency</vt:lpstr>
      <vt:lpstr>Cassandra and Consistency</vt:lpstr>
      <vt:lpstr>Consistent Hashing</vt:lpstr>
      <vt:lpstr>Cassandra Installation &amp; Examples</vt:lpstr>
      <vt:lpstr>Outline</vt:lpstr>
      <vt:lpstr>I. Terms</vt:lpstr>
      <vt:lpstr>I. Terms</vt:lpstr>
      <vt:lpstr>I. Terms</vt:lpstr>
      <vt:lpstr>I. Terms</vt:lpstr>
      <vt:lpstr>I. Terms</vt:lpstr>
      <vt:lpstr>I. Terms</vt:lpstr>
      <vt:lpstr>I. Terms</vt:lpstr>
      <vt:lpstr>I. Terms</vt:lpstr>
      <vt:lpstr>I. Terms</vt:lpstr>
      <vt:lpstr>II. What is Different?</vt:lpstr>
      <vt:lpstr>III. Mac Installation</vt:lpstr>
      <vt:lpstr>III. Mac Installation</vt:lpstr>
      <vt:lpstr>III. Mac Installation</vt:lpstr>
      <vt:lpstr>III. Mac Installation</vt:lpstr>
      <vt:lpstr>IV. Windows Installation</vt:lpstr>
      <vt:lpstr>IV. Windows Installation</vt:lpstr>
      <vt:lpstr>IV. Windows Installation</vt:lpstr>
      <vt:lpstr>IV. Windows Installation</vt:lpstr>
      <vt:lpstr>IV. Windows Installation</vt:lpstr>
      <vt:lpstr>IV. Windows Installation</vt:lpstr>
      <vt:lpstr>V. Simple Examples</vt:lpstr>
      <vt:lpstr>V. Simple Examples</vt:lpstr>
      <vt:lpstr>V. Simple Examples</vt:lpstr>
      <vt:lpstr>V. Simple Examples</vt:lpstr>
      <vt:lpstr>V. Simple Examples</vt:lpstr>
      <vt:lpstr>VI. MIT_IP Data Example</vt:lpstr>
      <vt:lpstr>VI. MIT_IP Data Example</vt:lpstr>
      <vt:lpstr>VI. MIT_IP Data Examples</vt:lpstr>
      <vt:lpstr>VI. MIT_IP Data Examples</vt:lpstr>
      <vt:lpstr>Reference</vt:lpstr>
      <vt:lpstr>PowerPoint Presentation</vt:lpstr>
      <vt:lpstr>MongoDB http://docs.mongodb.org/manual/ </vt:lpstr>
      <vt:lpstr>MongoDB Innovations</vt:lpstr>
      <vt:lpstr>MongoDB</vt:lpstr>
      <vt:lpstr>MongoDB vs RDBMS</vt:lpstr>
      <vt:lpstr>MongoDB Query Model</vt:lpstr>
      <vt:lpstr>MongoDB Querys http://docs.mongodb.org/manual/reference/sql-comparison/ </vt:lpstr>
      <vt:lpstr>MongoDB Aggregate Querys http://docs.mongodb.org/manual/reference/sql-aggregation-comparison/ </vt:lpstr>
      <vt:lpstr>MongoDB Querys</vt:lpstr>
      <vt:lpstr>MongoDB Querys</vt:lpstr>
      <vt:lpstr>MongoDB Document - Denormalized</vt:lpstr>
      <vt:lpstr>MongoDB Document - Normalized</vt:lpstr>
      <vt:lpstr>MongoDB Indexing</vt:lpstr>
      <vt:lpstr>MongoDB Automatic Sharding</vt:lpstr>
      <vt:lpstr>MongoDB Security</vt:lpstr>
      <vt:lpstr>MongoDB – Sharding and Replicas</vt:lpstr>
      <vt:lpstr>MongoDB – Telefonica</vt:lpstr>
      <vt:lpstr>MongoDB – Sharding and Replicas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David Belanger</dc:creator>
  <cp:lastModifiedBy>David Belanger</cp:lastModifiedBy>
  <cp:revision>9</cp:revision>
  <cp:lastPrinted>2019-03-04T15:41:32Z</cp:lastPrinted>
  <dcterms:created xsi:type="dcterms:W3CDTF">2017-10-01T17:53:56Z</dcterms:created>
  <dcterms:modified xsi:type="dcterms:W3CDTF">2019-03-13T16:44:53Z</dcterms:modified>
</cp:coreProperties>
</file>